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3.jpg" ContentType="image/jp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5"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t>SAES</a:t>
            </a:r>
            <a:r>
              <a:rPr lang="en-US" baseline="0"/>
              <a:t> CHART</a:t>
            </a:r>
            <a:endParaRPr lang="en-US"/>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Sheet3!$E$2</c:f>
              <c:strCache>
                <c:ptCount val="1"/>
                <c:pt idx="0">
                  <c:v>INR(IN CR)</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1">
                    <a:alpha val="50000"/>
                  </a:schemeClr>
                </a:solidFill>
              </a:ln>
              <a:effectLst/>
            </c:spPr>
            <c:trendlineType val="linear"/>
            <c:dispRSqr val="0"/>
            <c:dispEq val="0"/>
          </c:trendline>
          <c:cat>
            <c:strRef>
              <c:f>Sheet3!$F$1:$M$1</c:f>
              <c:strCache>
                <c:ptCount val="8"/>
                <c:pt idx="0">
                  <c:v>2019-2020</c:v>
                </c:pt>
                <c:pt idx="1">
                  <c:v>2020-2021</c:v>
                </c:pt>
                <c:pt idx="2">
                  <c:v>2021-2022</c:v>
                </c:pt>
                <c:pt idx="3">
                  <c:v>2022-2023</c:v>
                </c:pt>
                <c:pt idx="4">
                  <c:v>2023-2024</c:v>
                </c:pt>
                <c:pt idx="5">
                  <c:v>2024-2025</c:v>
                </c:pt>
                <c:pt idx="6">
                  <c:v>2025-2026</c:v>
                </c:pt>
                <c:pt idx="7">
                  <c:v>2026-2027</c:v>
                </c:pt>
              </c:strCache>
            </c:strRef>
          </c:cat>
          <c:val>
            <c:numRef>
              <c:f>Sheet3!$F$2:$M$2</c:f>
              <c:numCache>
                <c:formatCode>General</c:formatCode>
                <c:ptCount val="8"/>
                <c:pt idx="0">
                  <c:v>13</c:v>
                </c:pt>
                <c:pt idx="1">
                  <c:v>18</c:v>
                </c:pt>
                <c:pt idx="2">
                  <c:v>25</c:v>
                </c:pt>
                <c:pt idx="3">
                  <c:v>35</c:v>
                </c:pt>
                <c:pt idx="4">
                  <c:v>50</c:v>
                </c:pt>
                <c:pt idx="5">
                  <c:v>65</c:v>
                </c:pt>
                <c:pt idx="6">
                  <c:v>80</c:v>
                </c:pt>
                <c:pt idx="7">
                  <c:v>100</c:v>
                </c:pt>
              </c:numCache>
            </c:numRef>
          </c:val>
          <c:extLst>
            <c:ext xmlns:c16="http://schemas.microsoft.com/office/drawing/2014/chart" uri="{C3380CC4-5D6E-409C-BE32-E72D297353CC}">
              <c16:uniqueId val="{00000001-66C8-4460-8DD8-81A25C50B58C}"/>
            </c:ext>
          </c:extLst>
        </c:ser>
        <c:dLbls>
          <c:dLblPos val="inEnd"/>
          <c:showLegendKey val="0"/>
          <c:showVal val="1"/>
          <c:showCatName val="0"/>
          <c:showSerName val="0"/>
          <c:showPercent val="0"/>
          <c:showBubbleSize val="0"/>
        </c:dLbls>
        <c:gapWidth val="315"/>
        <c:overlap val="-40"/>
        <c:axId val="296745296"/>
        <c:axId val="296756944"/>
      </c:barChart>
      <c:catAx>
        <c:axId val="29674529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sz="1200" b="1" i="0" cap="all" baseline="0">
                    <a:effectLst/>
                  </a:rPr>
                  <a:t>Achieved+projected for upcoming year</a:t>
                </a:r>
                <a:endParaRPr lang="en-IN" sz="1200">
                  <a:effectLst/>
                </a:endParaRP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96756944"/>
        <c:crosses val="autoZero"/>
        <c:auto val="1"/>
        <c:lblAlgn val="ctr"/>
        <c:lblOffset val="100"/>
        <c:noMultiLvlLbl val="0"/>
      </c:catAx>
      <c:valAx>
        <c:axId val="29675694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INR(IN</a:t>
                </a:r>
                <a:r>
                  <a:rPr lang="en-IN" baseline="0"/>
                  <a:t> CR)</a:t>
                </a:r>
                <a:endParaRPr lang="en-IN"/>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296745296"/>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3FB3-354C-F698-99F6-0B814B16E3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AEC087-C8F8-371B-476B-4E59F60D7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406B36-9915-9C39-22DD-CDB6B5B7985B}"/>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5" name="Footer Placeholder 4">
            <a:extLst>
              <a:ext uri="{FF2B5EF4-FFF2-40B4-BE49-F238E27FC236}">
                <a16:creationId xmlns:a16="http://schemas.microsoft.com/office/drawing/2014/main" id="{4ADC72DB-19ED-8DBD-D5BB-F140383E2C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92301F-CEFE-9C9F-0E35-CC9CDE689C25}"/>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390849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98DE-78BA-5364-D2DF-DA76B881A2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CAAEF4-1F7E-A3F1-FE80-DADF9D7D12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A10906-00FA-006F-F1D1-0FE30F25552E}"/>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5" name="Footer Placeholder 4">
            <a:extLst>
              <a:ext uri="{FF2B5EF4-FFF2-40B4-BE49-F238E27FC236}">
                <a16:creationId xmlns:a16="http://schemas.microsoft.com/office/drawing/2014/main" id="{AA86F998-D988-CC7D-2C5B-A8F35D75DC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276876-1FE8-C01A-DED9-15D014913EFB}"/>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183129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641467-5B32-0CF4-FE57-FEED6201B8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BB9151-6DD2-D382-9604-653668EC3C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5F8F85-7C44-713F-F26D-0DE1CD937561}"/>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5" name="Footer Placeholder 4">
            <a:extLst>
              <a:ext uri="{FF2B5EF4-FFF2-40B4-BE49-F238E27FC236}">
                <a16:creationId xmlns:a16="http://schemas.microsoft.com/office/drawing/2014/main" id="{0522B740-A447-150F-E7E8-5AF24B79E4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5EE2B6-A327-A754-15EC-131791F2D7C5}"/>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3589383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5B347-B6C5-F120-C10F-AD6B8BF1E1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C707A0-A521-71BA-0E86-985A07EDF0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7D5859-7633-B2B5-D8BD-195188513C1A}"/>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5" name="Footer Placeholder 4">
            <a:extLst>
              <a:ext uri="{FF2B5EF4-FFF2-40B4-BE49-F238E27FC236}">
                <a16:creationId xmlns:a16="http://schemas.microsoft.com/office/drawing/2014/main" id="{54F63B10-E9FD-B6C4-FAEE-46B5B8A616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989220-3C9B-C4CE-C62F-D1BDC8FA907C}"/>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2304697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D32F-9C81-EFA5-EC40-03F9DC0F40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2B221D-2797-853E-002B-5C1D7F9EEB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9EB181-071C-1682-0309-3C8227ADAEFB}"/>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5" name="Footer Placeholder 4">
            <a:extLst>
              <a:ext uri="{FF2B5EF4-FFF2-40B4-BE49-F238E27FC236}">
                <a16:creationId xmlns:a16="http://schemas.microsoft.com/office/drawing/2014/main" id="{1C9D0E97-8FD8-F757-A4FE-7585A913AD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6C4CF2-E32F-C9E6-E164-107A0C1AAC54}"/>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661664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711AC-29A9-0272-402A-2F90669F9C9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D5BC4B-08A1-AF6D-F1DF-00A2819D4E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2585A2C-321C-9EDD-EB55-7C1B918C16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50DDE6A-008C-45CB-E2AA-F46D54EB278E}"/>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6" name="Footer Placeholder 5">
            <a:extLst>
              <a:ext uri="{FF2B5EF4-FFF2-40B4-BE49-F238E27FC236}">
                <a16:creationId xmlns:a16="http://schemas.microsoft.com/office/drawing/2014/main" id="{F0F4F889-4890-6493-1741-C35C0BD95C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924713-A20C-6D2B-4316-C37893A9E205}"/>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373992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C2E6-20D0-5906-9658-52278812A1D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BCB985-AE64-FA4A-3281-255518D247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ED82A6-90C0-F103-D44F-7C7041E5FB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D1D7E63-8DE9-C9C7-9949-88FBE2F1D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79A927-6A28-22A7-397A-45386BFAE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C4849D-5E5F-0B19-69A6-3198E1896A37}"/>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8" name="Footer Placeholder 7">
            <a:extLst>
              <a:ext uri="{FF2B5EF4-FFF2-40B4-BE49-F238E27FC236}">
                <a16:creationId xmlns:a16="http://schemas.microsoft.com/office/drawing/2014/main" id="{DE859165-0FE1-C911-FBC8-A852BFB99EE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FAAA68-3CC3-A298-EA49-932468F0FBD0}"/>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1132208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0AD8-C9A0-24CD-E602-D83662CA9D1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84CAFC8-73D0-D4E3-6811-C7674C416445}"/>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4" name="Footer Placeholder 3">
            <a:extLst>
              <a:ext uri="{FF2B5EF4-FFF2-40B4-BE49-F238E27FC236}">
                <a16:creationId xmlns:a16="http://schemas.microsoft.com/office/drawing/2014/main" id="{EA993E25-BBB0-720D-7A0D-4EED45D1E8A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20E647A-9A51-493B-C650-01267C4876D9}"/>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343736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5EE526-A72A-B807-AC20-FEFD4E5981EC}"/>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3" name="Footer Placeholder 2">
            <a:extLst>
              <a:ext uri="{FF2B5EF4-FFF2-40B4-BE49-F238E27FC236}">
                <a16:creationId xmlns:a16="http://schemas.microsoft.com/office/drawing/2014/main" id="{660BB779-D43E-00FD-421E-A117B5E720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E69221-B2E0-F7BC-B3AA-549D0A79D7DD}"/>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1382108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4E48-E65C-5E5C-7BF1-65EADFDEC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76EC443-1BBF-FCC8-03A6-353509389E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321935-E25F-9B2F-6FD3-BF74EDC969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0085C2-E675-964F-8756-5615E98FECF4}"/>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6" name="Footer Placeholder 5">
            <a:extLst>
              <a:ext uri="{FF2B5EF4-FFF2-40B4-BE49-F238E27FC236}">
                <a16:creationId xmlns:a16="http://schemas.microsoft.com/office/drawing/2014/main" id="{0A809625-FFB0-19B8-7D68-4D78C3874A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0A1D07-7572-AD56-A634-0E9B6019580D}"/>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2688491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3615-7EEE-903C-BA59-E55026FCB0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39D4B8-E42D-4B65-3EAA-F67DDD064F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3D61BF-BA22-76A3-9B46-B7959BDDB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E0F7FF-1DC7-A0EB-047A-CDB1E1EADB3E}"/>
              </a:ext>
            </a:extLst>
          </p:cNvPr>
          <p:cNvSpPr>
            <a:spLocks noGrp="1"/>
          </p:cNvSpPr>
          <p:nvPr>
            <p:ph type="dt" sz="half" idx="10"/>
          </p:nvPr>
        </p:nvSpPr>
        <p:spPr/>
        <p:txBody>
          <a:bodyPr/>
          <a:lstStyle/>
          <a:p>
            <a:fld id="{3B08E0A2-1930-434A-BD87-70FADE2C6DF3}" type="datetimeFigureOut">
              <a:rPr lang="en-IN" smtClean="0"/>
              <a:t>18-02-2023</a:t>
            </a:fld>
            <a:endParaRPr lang="en-IN"/>
          </a:p>
        </p:txBody>
      </p:sp>
      <p:sp>
        <p:nvSpPr>
          <p:cNvPr id="6" name="Footer Placeholder 5">
            <a:extLst>
              <a:ext uri="{FF2B5EF4-FFF2-40B4-BE49-F238E27FC236}">
                <a16:creationId xmlns:a16="http://schemas.microsoft.com/office/drawing/2014/main" id="{2F419921-E560-B9B4-9AB3-43D66BAD17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2904EC-7005-B49C-7AF7-CEFC71211E0E}"/>
              </a:ext>
            </a:extLst>
          </p:cNvPr>
          <p:cNvSpPr>
            <a:spLocks noGrp="1"/>
          </p:cNvSpPr>
          <p:nvPr>
            <p:ph type="sldNum" sz="quarter" idx="12"/>
          </p:nvPr>
        </p:nvSpPr>
        <p:spPr/>
        <p:txBody>
          <a:bodyPr/>
          <a:lstStyle/>
          <a:p>
            <a:fld id="{E9019555-DC10-4D84-A3D2-B3BFAA3798FD}" type="slidenum">
              <a:rPr lang="en-IN" smtClean="0"/>
              <a:t>‹#›</a:t>
            </a:fld>
            <a:endParaRPr lang="en-IN"/>
          </a:p>
        </p:txBody>
      </p:sp>
    </p:spTree>
    <p:extLst>
      <p:ext uri="{BB962C8B-B14F-4D97-AF65-F5344CB8AC3E}">
        <p14:creationId xmlns:p14="http://schemas.microsoft.com/office/powerpoint/2010/main" val="3621830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7520E2-42B6-8E23-50EA-910C5AEE0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5ECA54-B4D0-07FC-5C87-E4805FDF76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B2A636-56AD-A45F-1A43-6DF6960F6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8E0A2-1930-434A-BD87-70FADE2C6DF3}" type="datetimeFigureOut">
              <a:rPr lang="en-IN" smtClean="0"/>
              <a:t>18-02-2023</a:t>
            </a:fld>
            <a:endParaRPr lang="en-IN"/>
          </a:p>
        </p:txBody>
      </p:sp>
      <p:sp>
        <p:nvSpPr>
          <p:cNvPr id="5" name="Footer Placeholder 4">
            <a:extLst>
              <a:ext uri="{FF2B5EF4-FFF2-40B4-BE49-F238E27FC236}">
                <a16:creationId xmlns:a16="http://schemas.microsoft.com/office/drawing/2014/main" id="{6AA7CC76-57A8-067E-72A2-F5D22213D4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DE16AC-480F-D6DC-35BA-E0313FC6BF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19555-DC10-4D84-A3D2-B3BFAA3798FD}" type="slidenum">
              <a:rPr lang="en-IN" smtClean="0"/>
              <a:t>‹#›</a:t>
            </a:fld>
            <a:endParaRPr lang="en-IN"/>
          </a:p>
        </p:txBody>
      </p:sp>
    </p:spTree>
    <p:extLst>
      <p:ext uri="{BB962C8B-B14F-4D97-AF65-F5344CB8AC3E}">
        <p14:creationId xmlns:p14="http://schemas.microsoft.com/office/powerpoint/2010/main" val="1597042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3.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jpg"/><Relationship Id="rId2" Type="http://schemas.openxmlformats.org/officeDocument/2006/relationships/image" Target="../media/image1.png"/><Relationship Id="rId16" Type="http://schemas.openxmlformats.org/officeDocument/2006/relationships/image" Target="../media/image25.jp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jp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jp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jpe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jpg"/><Relationship Id="rId9" Type="http://schemas.openxmlformats.org/officeDocument/2006/relationships/image" Target="../media/image16.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jp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3" Type="http://schemas.openxmlformats.org/officeDocument/2006/relationships/image" Target="../media/image3.png"/><Relationship Id="rId7" Type="http://schemas.openxmlformats.org/officeDocument/2006/relationships/image" Target="../media/image61.jpeg"/><Relationship Id="rId12"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jpeg"/><Relationship Id="rId4" Type="http://schemas.openxmlformats.org/officeDocument/2006/relationships/image" Target="../media/image2.png"/><Relationship Id="rId9" Type="http://schemas.openxmlformats.org/officeDocument/2006/relationships/image" Target="../media/image63.jpeg"/><Relationship Id="rId14" Type="http://schemas.openxmlformats.org/officeDocument/2006/relationships/image" Target="../media/image68.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3.png"/><Relationship Id="rId7" Type="http://schemas.openxmlformats.org/officeDocument/2006/relationships/image" Target="../media/image7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3.png"/><Relationship Id="rId7" Type="http://schemas.openxmlformats.org/officeDocument/2006/relationships/image" Target="../media/image8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www.thebusinessplanshop.com/blog/en/entry/market_analysis_for_business_plan#barriers-to-entry" TargetMode="External"/><Relationship Id="rId3" Type="http://schemas.openxmlformats.org/officeDocument/2006/relationships/image" Target="../media/image3.png"/><Relationship Id="rId7" Type="http://schemas.openxmlformats.org/officeDocument/2006/relationships/hyperlink" Target="https://www.thebusinessplanshop.com/blog/en/entry/market_analysis_for_business_plan#competition"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thebusinessplanshop.com/blog/en/entry/market_analysis_for_business_plan#market-need" TargetMode="External"/><Relationship Id="rId5" Type="http://schemas.openxmlformats.org/officeDocument/2006/relationships/hyperlink" Target="https://www.thebusinessplanshop.com/blog/en/entry/market_analysis_for_business_plan#target-market" TargetMode="External"/><Relationship Id="rId4" Type="http://schemas.openxmlformats.org/officeDocument/2006/relationships/hyperlink" Target="https://www.thebusinessplanshop.com/blog/en/entry/market_analysis_for_business_plan#demographics" TargetMode="External"/><Relationship Id="rId9" Type="http://schemas.openxmlformats.org/officeDocument/2006/relationships/hyperlink" Target="https://www.thebusinessplanshop.com/blog/en/entry/market_analysis_for_business_plan#regul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3.png"/><Relationship Id="rId7" Type="http://schemas.openxmlformats.org/officeDocument/2006/relationships/image" Target="../media/image89.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eg"/><Relationship Id="rId9" Type="http://schemas.openxmlformats.org/officeDocument/2006/relationships/image" Target="../media/image91.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www.afsfiresafety.i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53F8A7CC-0EE0-528A-924C-EA23CFDDEE5E}"/>
              </a:ext>
            </a:extLst>
          </p:cNvPr>
          <p:cNvSpPr txBox="1">
            <a:spLocks/>
          </p:cNvSpPr>
          <p:nvPr/>
        </p:nvSpPr>
        <p:spPr>
          <a:xfrm>
            <a:off x="199923" y="674593"/>
            <a:ext cx="7164493" cy="604910"/>
          </a:xfrm>
          <a:prstGeom prst="rect">
            <a:avLst/>
          </a:prstGeom>
        </p:spPr>
        <p:txBody>
          <a:bodyPr>
            <a:normAutofit fontScale="82500" lnSpcReduction="200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b="1" dirty="0">
                <a:latin typeface="Times New Roman" panose="02020603050405020304" pitchFamily="18" charset="0"/>
                <a:cs typeface="Times New Roman" panose="02020603050405020304" pitchFamily="18" charset="0"/>
              </a:rPr>
              <a:t>TABISH FEHRI</a:t>
            </a:r>
          </a:p>
        </p:txBody>
      </p:sp>
      <p:sp>
        <p:nvSpPr>
          <p:cNvPr id="4" name="TextBox 3">
            <a:extLst>
              <a:ext uri="{FF2B5EF4-FFF2-40B4-BE49-F238E27FC236}">
                <a16:creationId xmlns:a16="http://schemas.microsoft.com/office/drawing/2014/main" id="{7BCCDE99-922B-B0D4-2F18-102680598881}"/>
              </a:ext>
            </a:extLst>
          </p:cNvPr>
          <p:cNvSpPr txBox="1"/>
          <p:nvPr/>
        </p:nvSpPr>
        <p:spPr>
          <a:xfrm>
            <a:off x="376364" y="1260618"/>
            <a:ext cx="4942254" cy="843308"/>
          </a:xfrm>
          <a:prstGeom prst="rect">
            <a:avLst/>
          </a:prstGeom>
          <a:noFill/>
        </p:spPr>
        <p:txBody>
          <a:bodyPr wrap="square" rtlCol="0">
            <a:spAutoFit/>
          </a:bodyPr>
          <a:lstStyle/>
          <a:p>
            <a:pPr marL="457200" marR="0" lvl="0" indent="-457200" algn="l"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Working:  ADVANCED FIRE &amp; SAFETY</a:t>
            </a:r>
            <a:endParaRPr kumimoji="0" lang="en-IN" sz="1400" b="1"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457200" marR="0" lvl="0" indent="-457200" algn="l"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                   BY ANKIT SINGH</a:t>
            </a:r>
            <a:br>
              <a:rPr kumimoji="0" lang="en-IN" sz="18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rPr>
            </a:br>
            <a:r>
              <a:rPr kumimoji="0" lang="en-US" sz="1800" b="1"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rPr>
              <a:t> </a:t>
            </a:r>
            <a:endParaRPr lang="en-IN" dirty="0"/>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Tree>
    <p:extLst>
      <p:ext uri="{BB962C8B-B14F-4D97-AF65-F5344CB8AC3E}">
        <p14:creationId xmlns:p14="http://schemas.microsoft.com/office/powerpoint/2010/main" val="3218943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D8CDCEFA-170D-0CDC-0446-A23C9CB32D0C}"/>
              </a:ext>
            </a:extLst>
          </p:cNvPr>
          <p:cNvSpPr txBox="1">
            <a:spLocks/>
          </p:cNvSpPr>
          <p:nvPr/>
        </p:nvSpPr>
        <p:spPr>
          <a:xfrm>
            <a:off x="233713" y="386571"/>
            <a:ext cx="11012131" cy="101803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panose="02020603050405020304" pitchFamily="18" charset="0"/>
                <a:cs typeface="Times New Roman" panose="02020603050405020304" pitchFamily="18" charset="0"/>
              </a:rPr>
              <a:t>Our Products</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979FCF7-AA7C-2CB8-9ABF-1DB9CB481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205" y="5373220"/>
            <a:ext cx="987453" cy="909393"/>
          </a:xfrm>
          <a:prstGeom prst="rect">
            <a:avLst/>
          </a:prstGeom>
        </p:spPr>
      </p:pic>
      <p:pic>
        <p:nvPicPr>
          <p:cNvPr id="5" name="Picture 4">
            <a:extLst>
              <a:ext uri="{FF2B5EF4-FFF2-40B4-BE49-F238E27FC236}">
                <a16:creationId xmlns:a16="http://schemas.microsoft.com/office/drawing/2014/main" id="{D8226CAE-E702-437C-87DB-B4865A48B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9220" y="5014458"/>
            <a:ext cx="1069012" cy="1346082"/>
          </a:xfrm>
          <a:prstGeom prst="rect">
            <a:avLst/>
          </a:prstGeom>
        </p:spPr>
      </p:pic>
      <p:pic>
        <p:nvPicPr>
          <p:cNvPr id="6" name="Picture 5">
            <a:extLst>
              <a:ext uri="{FF2B5EF4-FFF2-40B4-BE49-F238E27FC236}">
                <a16:creationId xmlns:a16="http://schemas.microsoft.com/office/drawing/2014/main" id="{700D77BD-8788-0B67-F9FC-68AF138447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2675" y="5243462"/>
            <a:ext cx="987177" cy="1168908"/>
          </a:xfrm>
          <a:prstGeom prst="rect">
            <a:avLst/>
          </a:prstGeom>
        </p:spPr>
      </p:pic>
      <p:sp>
        <p:nvSpPr>
          <p:cNvPr id="8" name="Rectangle 7">
            <a:extLst>
              <a:ext uri="{FF2B5EF4-FFF2-40B4-BE49-F238E27FC236}">
                <a16:creationId xmlns:a16="http://schemas.microsoft.com/office/drawing/2014/main" id="{878D4E6A-AE5C-C6FC-F672-2F2693B4A1A1}"/>
              </a:ext>
            </a:extLst>
          </p:cNvPr>
          <p:cNvSpPr/>
          <p:nvPr/>
        </p:nvSpPr>
        <p:spPr>
          <a:xfrm>
            <a:off x="95581" y="1914028"/>
            <a:ext cx="1627497" cy="1214191"/>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pic>
        <p:nvPicPr>
          <p:cNvPr id="9" name="Picture 8" descr="Self Contained Breathing Apparatus (SCBA) | Honeywell">
            <a:extLst>
              <a:ext uri="{FF2B5EF4-FFF2-40B4-BE49-F238E27FC236}">
                <a16:creationId xmlns:a16="http://schemas.microsoft.com/office/drawing/2014/main" id="{C89C350E-76AC-D682-B6B6-B47A5B5CCF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0074" y="1865269"/>
            <a:ext cx="1400961" cy="1303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466F169B-3278-B5D0-1CD3-EB4F2235DB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2432" y="1784528"/>
            <a:ext cx="972238" cy="1285075"/>
          </a:xfrm>
          <a:prstGeom prst="rect">
            <a:avLst/>
          </a:prstGeom>
        </p:spPr>
      </p:pic>
      <p:pic>
        <p:nvPicPr>
          <p:cNvPr id="11" name="Picture 10">
            <a:extLst>
              <a:ext uri="{FF2B5EF4-FFF2-40B4-BE49-F238E27FC236}">
                <a16:creationId xmlns:a16="http://schemas.microsoft.com/office/drawing/2014/main" id="{906AC41E-31F0-7D95-93ED-9C8248AE1B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37854" y="1229627"/>
            <a:ext cx="1347267" cy="1875684"/>
          </a:xfrm>
          <a:prstGeom prst="rect">
            <a:avLst/>
          </a:prstGeom>
        </p:spPr>
      </p:pic>
      <p:pic>
        <p:nvPicPr>
          <p:cNvPr id="12" name="Picture 11">
            <a:extLst>
              <a:ext uri="{FF2B5EF4-FFF2-40B4-BE49-F238E27FC236}">
                <a16:creationId xmlns:a16="http://schemas.microsoft.com/office/drawing/2014/main" id="{5B34B0C5-3D38-E7BF-FABE-EEFA187F6D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55692" y="3727110"/>
            <a:ext cx="1278049" cy="1177017"/>
          </a:xfrm>
          <a:prstGeom prst="rect">
            <a:avLst/>
          </a:prstGeom>
        </p:spPr>
      </p:pic>
      <p:pic>
        <p:nvPicPr>
          <p:cNvPr id="13" name="Picture 12">
            <a:extLst>
              <a:ext uri="{FF2B5EF4-FFF2-40B4-BE49-F238E27FC236}">
                <a16:creationId xmlns:a16="http://schemas.microsoft.com/office/drawing/2014/main" id="{AC288F20-EA08-CCF4-647B-9D7E6672C5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39442" y="3677746"/>
            <a:ext cx="1611593" cy="1226381"/>
          </a:xfrm>
          <a:prstGeom prst="rect">
            <a:avLst/>
          </a:prstGeom>
        </p:spPr>
      </p:pic>
      <p:pic>
        <p:nvPicPr>
          <p:cNvPr id="14" name="Picture 13">
            <a:extLst>
              <a:ext uri="{FF2B5EF4-FFF2-40B4-BE49-F238E27FC236}">
                <a16:creationId xmlns:a16="http://schemas.microsoft.com/office/drawing/2014/main" id="{2F330D5E-3DFB-33A3-FF90-3922113FC2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90055" y="3705204"/>
            <a:ext cx="1149559" cy="1198923"/>
          </a:xfrm>
          <a:prstGeom prst="rect">
            <a:avLst/>
          </a:prstGeom>
        </p:spPr>
      </p:pic>
      <p:pic>
        <p:nvPicPr>
          <p:cNvPr id="15" name="Picture 14">
            <a:extLst>
              <a:ext uri="{FF2B5EF4-FFF2-40B4-BE49-F238E27FC236}">
                <a16:creationId xmlns:a16="http://schemas.microsoft.com/office/drawing/2014/main" id="{D0532A90-7C02-6163-3024-310AF42E77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26204" y="1540949"/>
            <a:ext cx="1831079" cy="1599108"/>
          </a:xfrm>
          <a:prstGeom prst="rect">
            <a:avLst/>
          </a:prstGeom>
        </p:spPr>
      </p:pic>
      <p:pic>
        <p:nvPicPr>
          <p:cNvPr id="16" name="Picture 15">
            <a:extLst>
              <a:ext uri="{FF2B5EF4-FFF2-40B4-BE49-F238E27FC236}">
                <a16:creationId xmlns:a16="http://schemas.microsoft.com/office/drawing/2014/main" id="{46B6C741-1C4E-0C60-C348-E61B96DE68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34397" y="1306628"/>
            <a:ext cx="1347266" cy="1847292"/>
          </a:xfrm>
          <a:prstGeom prst="rect">
            <a:avLst/>
          </a:prstGeom>
        </p:spPr>
      </p:pic>
      <p:pic>
        <p:nvPicPr>
          <p:cNvPr id="17" name="Picture 16">
            <a:extLst>
              <a:ext uri="{FF2B5EF4-FFF2-40B4-BE49-F238E27FC236}">
                <a16:creationId xmlns:a16="http://schemas.microsoft.com/office/drawing/2014/main" id="{421EA290-2FF0-8DBC-F4E7-01F2CDF62E1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515" y="3588647"/>
            <a:ext cx="1519071" cy="1149557"/>
          </a:xfrm>
          <a:prstGeom prst="rect">
            <a:avLst/>
          </a:prstGeom>
        </p:spPr>
      </p:pic>
      <p:pic>
        <p:nvPicPr>
          <p:cNvPr id="18" name="Picture 17">
            <a:extLst>
              <a:ext uri="{FF2B5EF4-FFF2-40B4-BE49-F238E27FC236}">
                <a16:creationId xmlns:a16="http://schemas.microsoft.com/office/drawing/2014/main" id="{1D0412D5-EF48-7C75-2298-E72525273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95737" y="3629569"/>
            <a:ext cx="1831079" cy="1149557"/>
          </a:xfrm>
          <a:prstGeom prst="rect">
            <a:avLst/>
          </a:prstGeom>
        </p:spPr>
      </p:pic>
      <p:pic>
        <p:nvPicPr>
          <p:cNvPr id="19" name="Picture 18">
            <a:extLst>
              <a:ext uri="{FF2B5EF4-FFF2-40B4-BE49-F238E27FC236}">
                <a16:creationId xmlns:a16="http://schemas.microsoft.com/office/drawing/2014/main" id="{02D75EBA-7F26-406E-B157-FBD1A230AA6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76959" y="3677746"/>
            <a:ext cx="1004704" cy="1149557"/>
          </a:xfrm>
          <a:prstGeom prst="rect">
            <a:avLst/>
          </a:prstGeom>
        </p:spPr>
      </p:pic>
      <p:pic>
        <p:nvPicPr>
          <p:cNvPr id="20" name="Picture 19">
            <a:extLst>
              <a:ext uri="{FF2B5EF4-FFF2-40B4-BE49-F238E27FC236}">
                <a16:creationId xmlns:a16="http://schemas.microsoft.com/office/drawing/2014/main" id="{01F1EB8C-A173-2975-823F-FA720A56E32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71997" y="3664015"/>
            <a:ext cx="1168306" cy="1177017"/>
          </a:xfrm>
          <a:prstGeom prst="rect">
            <a:avLst/>
          </a:prstGeom>
        </p:spPr>
      </p:pic>
      <p:pic>
        <p:nvPicPr>
          <p:cNvPr id="21" name="Picture 20">
            <a:extLst>
              <a:ext uri="{FF2B5EF4-FFF2-40B4-BE49-F238E27FC236}">
                <a16:creationId xmlns:a16="http://schemas.microsoft.com/office/drawing/2014/main" id="{9A333ED4-FF61-A272-9647-A9058B1BF12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515" y="5186558"/>
            <a:ext cx="2107674" cy="1405802"/>
          </a:xfrm>
          <a:prstGeom prst="rect">
            <a:avLst/>
          </a:prstGeom>
        </p:spPr>
      </p:pic>
      <p:sp>
        <p:nvSpPr>
          <p:cNvPr id="22" name="TextBox 21">
            <a:extLst>
              <a:ext uri="{FF2B5EF4-FFF2-40B4-BE49-F238E27FC236}">
                <a16:creationId xmlns:a16="http://schemas.microsoft.com/office/drawing/2014/main" id="{B4BCDAC4-FB08-3A4A-73A5-7306CB41888F}"/>
              </a:ext>
            </a:extLst>
          </p:cNvPr>
          <p:cNvSpPr txBox="1"/>
          <p:nvPr/>
        </p:nvSpPr>
        <p:spPr>
          <a:xfrm>
            <a:off x="2329633" y="5155828"/>
            <a:ext cx="1347267" cy="1405803"/>
          </a:xfrm>
          <a:prstGeom prst="rect">
            <a:avLst/>
          </a:prstGeom>
          <a:blipFill dpi="0" rotWithShape="1">
            <a:blip r:embed="rId21">
              <a:extLst>
                <a:ext uri="{28A0092B-C50C-407E-A947-70E740481C1C}">
                  <a14:useLocalDpi xmlns:a14="http://schemas.microsoft.com/office/drawing/2010/main" val="0"/>
                </a:ext>
              </a:extLst>
            </a:blip>
            <a:srcRect/>
            <a:stretch>
              <a:fillRect/>
            </a:stretch>
          </a:blipFill>
          <a:ln>
            <a:noFill/>
          </a:ln>
        </p:spPr>
        <p:txBody>
          <a:bodyPr wrap="square" rtlCol="0">
            <a:spAutoFit/>
          </a:bodyPr>
          <a:lstStyle/>
          <a:p>
            <a:endParaRPr lang="en-IN" sz="851" dirty="0"/>
          </a:p>
        </p:txBody>
      </p:sp>
      <p:pic>
        <p:nvPicPr>
          <p:cNvPr id="23" name="Picture 22">
            <a:extLst>
              <a:ext uri="{FF2B5EF4-FFF2-40B4-BE49-F238E27FC236}">
                <a16:creationId xmlns:a16="http://schemas.microsoft.com/office/drawing/2014/main" id="{21557B94-FFE1-3B42-EB0D-B19B4D226C3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046167" y="5171694"/>
            <a:ext cx="1694135" cy="1405804"/>
          </a:xfrm>
          <a:prstGeom prst="rect">
            <a:avLst/>
          </a:prstGeom>
        </p:spPr>
      </p:pic>
      <p:pic>
        <p:nvPicPr>
          <p:cNvPr id="24" name="Picture 23">
            <a:extLst>
              <a:ext uri="{FF2B5EF4-FFF2-40B4-BE49-F238E27FC236}">
                <a16:creationId xmlns:a16="http://schemas.microsoft.com/office/drawing/2014/main" id="{3679FAA6-827C-1DAC-9950-2D3B275F030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623199" y="5575316"/>
            <a:ext cx="1373982" cy="900688"/>
          </a:xfrm>
          <a:prstGeom prst="rect">
            <a:avLst/>
          </a:prstGeom>
        </p:spPr>
      </p:pic>
      <p:pic>
        <p:nvPicPr>
          <p:cNvPr id="25" name="object 14">
            <a:extLst>
              <a:ext uri="{FF2B5EF4-FFF2-40B4-BE49-F238E27FC236}">
                <a16:creationId xmlns:a16="http://schemas.microsoft.com/office/drawing/2014/main" id="{B54B22FB-F789-5027-ACED-1406CE8E4B05}"/>
              </a:ext>
            </a:extLst>
          </p:cNvPr>
          <p:cNvPicPr/>
          <p:nvPr/>
        </p:nvPicPr>
        <p:blipFill>
          <a:blip r:embed="rId24" cstate="print"/>
          <a:stretch>
            <a:fillRect/>
          </a:stretch>
        </p:blipFill>
        <p:spPr>
          <a:xfrm>
            <a:off x="4434686" y="1581805"/>
            <a:ext cx="1168306" cy="1482625"/>
          </a:xfrm>
          <a:prstGeom prst="rect">
            <a:avLst/>
          </a:prstGeom>
        </p:spPr>
      </p:pic>
      <p:sp>
        <p:nvSpPr>
          <p:cNvPr id="26" name="TextBox 25">
            <a:extLst>
              <a:ext uri="{FF2B5EF4-FFF2-40B4-BE49-F238E27FC236}">
                <a16:creationId xmlns:a16="http://schemas.microsoft.com/office/drawing/2014/main" id="{F8ECEE19-5153-2080-C3E4-63898E0B767C}"/>
              </a:ext>
            </a:extLst>
          </p:cNvPr>
          <p:cNvSpPr txBox="1"/>
          <p:nvPr/>
        </p:nvSpPr>
        <p:spPr>
          <a:xfrm flipH="1">
            <a:off x="977066" y="3140274"/>
            <a:ext cx="3594931" cy="369204"/>
          </a:xfrm>
          <a:prstGeom prst="rect">
            <a:avLst/>
          </a:prstGeom>
          <a:noFill/>
        </p:spPr>
        <p:txBody>
          <a:bodyPr wrap="square" rtlCol="0">
            <a:spAutoFit/>
          </a:bodyPr>
          <a:lstStyle/>
          <a:p>
            <a:r>
              <a:rPr lang="en-GB" b="1" dirty="0"/>
              <a:t>High technology water mist system</a:t>
            </a:r>
            <a:endParaRPr lang="en-IN" b="1" dirty="0"/>
          </a:p>
        </p:txBody>
      </p:sp>
      <p:sp>
        <p:nvSpPr>
          <p:cNvPr id="27" name="TextBox 26">
            <a:extLst>
              <a:ext uri="{FF2B5EF4-FFF2-40B4-BE49-F238E27FC236}">
                <a16:creationId xmlns:a16="http://schemas.microsoft.com/office/drawing/2014/main" id="{75112299-0770-C9B0-17AC-DAE3BBC85535}"/>
              </a:ext>
            </a:extLst>
          </p:cNvPr>
          <p:cNvSpPr txBox="1"/>
          <p:nvPr/>
        </p:nvSpPr>
        <p:spPr>
          <a:xfrm>
            <a:off x="8453947" y="3197018"/>
            <a:ext cx="2791897" cy="369204"/>
          </a:xfrm>
          <a:prstGeom prst="rect">
            <a:avLst/>
          </a:prstGeom>
          <a:noFill/>
        </p:spPr>
        <p:txBody>
          <a:bodyPr wrap="square" rtlCol="0">
            <a:spAutoFit/>
          </a:bodyPr>
          <a:lstStyle/>
          <a:p>
            <a:r>
              <a:rPr lang="en-GB" b="1" dirty="0"/>
              <a:t>Respiratory &amp; PPE product</a:t>
            </a:r>
            <a:endParaRPr lang="en-IN" b="1" dirty="0"/>
          </a:p>
        </p:txBody>
      </p:sp>
      <p:sp>
        <p:nvSpPr>
          <p:cNvPr id="28" name="TextBox 27">
            <a:extLst>
              <a:ext uri="{FF2B5EF4-FFF2-40B4-BE49-F238E27FC236}">
                <a16:creationId xmlns:a16="http://schemas.microsoft.com/office/drawing/2014/main" id="{E058C223-852F-3A57-FB63-4BC42C9D3717}"/>
              </a:ext>
            </a:extLst>
          </p:cNvPr>
          <p:cNvSpPr txBox="1"/>
          <p:nvPr/>
        </p:nvSpPr>
        <p:spPr>
          <a:xfrm flipH="1">
            <a:off x="1222945" y="4781578"/>
            <a:ext cx="3208806" cy="369204"/>
          </a:xfrm>
          <a:prstGeom prst="rect">
            <a:avLst/>
          </a:prstGeom>
          <a:noFill/>
        </p:spPr>
        <p:txBody>
          <a:bodyPr wrap="square" rtlCol="0">
            <a:spAutoFit/>
          </a:bodyPr>
          <a:lstStyle/>
          <a:p>
            <a:r>
              <a:rPr lang="en-GB" b="1" dirty="0"/>
              <a:t>Instant fire suppression system</a:t>
            </a:r>
            <a:endParaRPr lang="en-IN" b="1" dirty="0"/>
          </a:p>
        </p:txBody>
      </p:sp>
      <p:sp>
        <p:nvSpPr>
          <p:cNvPr id="29" name="TextBox 28">
            <a:extLst>
              <a:ext uri="{FF2B5EF4-FFF2-40B4-BE49-F238E27FC236}">
                <a16:creationId xmlns:a16="http://schemas.microsoft.com/office/drawing/2014/main" id="{8892B6EF-E760-8841-A475-57AC6DEBE101}"/>
              </a:ext>
            </a:extLst>
          </p:cNvPr>
          <p:cNvSpPr txBox="1"/>
          <p:nvPr/>
        </p:nvSpPr>
        <p:spPr>
          <a:xfrm flipH="1">
            <a:off x="1347080" y="6488794"/>
            <a:ext cx="3854942" cy="369204"/>
          </a:xfrm>
          <a:prstGeom prst="rect">
            <a:avLst/>
          </a:prstGeom>
          <a:noFill/>
        </p:spPr>
        <p:txBody>
          <a:bodyPr wrap="square" rtlCol="0">
            <a:spAutoFit/>
          </a:bodyPr>
          <a:lstStyle/>
          <a:p>
            <a:r>
              <a:rPr lang="en-GB" b="1" dirty="0"/>
              <a:t>Simulators &amp; Breathing air gallery</a:t>
            </a:r>
            <a:endParaRPr lang="en-IN" b="1" dirty="0"/>
          </a:p>
        </p:txBody>
      </p:sp>
      <p:sp>
        <p:nvSpPr>
          <p:cNvPr id="30" name="TextBox 29">
            <a:extLst>
              <a:ext uri="{FF2B5EF4-FFF2-40B4-BE49-F238E27FC236}">
                <a16:creationId xmlns:a16="http://schemas.microsoft.com/office/drawing/2014/main" id="{64B752EA-B5BB-EB9D-9565-EF0381931A10}"/>
              </a:ext>
            </a:extLst>
          </p:cNvPr>
          <p:cNvSpPr txBox="1"/>
          <p:nvPr/>
        </p:nvSpPr>
        <p:spPr>
          <a:xfrm>
            <a:off x="8074586" y="6470871"/>
            <a:ext cx="4410531" cy="369204"/>
          </a:xfrm>
          <a:prstGeom prst="rect">
            <a:avLst/>
          </a:prstGeom>
          <a:noFill/>
        </p:spPr>
        <p:txBody>
          <a:bodyPr wrap="square" rtlCol="0">
            <a:spAutoFit/>
          </a:bodyPr>
          <a:lstStyle/>
          <a:p>
            <a:r>
              <a:rPr lang="en-GB" b="1" dirty="0"/>
              <a:t>Fire fighting equipment  accessories</a:t>
            </a:r>
            <a:endParaRPr lang="en-IN" b="1" dirty="0"/>
          </a:p>
        </p:txBody>
      </p:sp>
    </p:spTree>
    <p:extLst>
      <p:ext uri="{BB962C8B-B14F-4D97-AF65-F5344CB8AC3E}">
        <p14:creationId xmlns:p14="http://schemas.microsoft.com/office/powerpoint/2010/main" val="210333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8216537" y="0"/>
            <a:ext cx="3975463"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pic>
        <p:nvPicPr>
          <p:cNvPr id="3" name="Picture 2">
            <a:extLst>
              <a:ext uri="{FF2B5EF4-FFF2-40B4-BE49-F238E27FC236}">
                <a16:creationId xmlns:a16="http://schemas.microsoft.com/office/drawing/2014/main" id="{46D88F17-6117-4ECC-6B8A-7F8139105B8E}"/>
              </a:ext>
            </a:extLst>
          </p:cNvPr>
          <p:cNvPicPr>
            <a:picLocks noChangeAspect="1"/>
          </p:cNvPicPr>
          <p:nvPr/>
        </p:nvPicPr>
        <p:blipFill rotWithShape="1">
          <a:blip r:embed="rId4"/>
          <a:srcRect l="17164" t="-521" r="14265" b="4098"/>
          <a:stretch/>
        </p:blipFill>
        <p:spPr>
          <a:xfrm>
            <a:off x="8096672" y="976295"/>
            <a:ext cx="1910823" cy="2686955"/>
          </a:xfrm>
          <a:prstGeom prst="rect">
            <a:avLst/>
          </a:prstGeom>
        </p:spPr>
      </p:pic>
      <p:pic>
        <p:nvPicPr>
          <p:cNvPr id="4" name="Picture 3">
            <a:extLst>
              <a:ext uri="{FF2B5EF4-FFF2-40B4-BE49-F238E27FC236}">
                <a16:creationId xmlns:a16="http://schemas.microsoft.com/office/drawing/2014/main" id="{612DA16B-67CD-D5CF-DAB7-8539F814F17D}"/>
              </a:ext>
            </a:extLst>
          </p:cNvPr>
          <p:cNvPicPr>
            <a:picLocks noChangeAspect="1"/>
          </p:cNvPicPr>
          <p:nvPr/>
        </p:nvPicPr>
        <p:blipFill>
          <a:blip r:embed="rId5"/>
          <a:stretch>
            <a:fillRect/>
          </a:stretch>
        </p:blipFill>
        <p:spPr>
          <a:xfrm>
            <a:off x="2432510" y="3286399"/>
            <a:ext cx="710127" cy="710127"/>
          </a:xfrm>
          <a:prstGeom prst="rect">
            <a:avLst/>
          </a:prstGeom>
        </p:spPr>
      </p:pic>
      <p:pic>
        <p:nvPicPr>
          <p:cNvPr id="5" name="Picture 4">
            <a:extLst>
              <a:ext uri="{FF2B5EF4-FFF2-40B4-BE49-F238E27FC236}">
                <a16:creationId xmlns:a16="http://schemas.microsoft.com/office/drawing/2014/main" id="{3F07B5AD-7357-1818-122C-48CC7DFB1774}"/>
              </a:ext>
            </a:extLst>
          </p:cNvPr>
          <p:cNvPicPr>
            <a:picLocks noChangeAspect="1"/>
          </p:cNvPicPr>
          <p:nvPr/>
        </p:nvPicPr>
        <p:blipFill>
          <a:blip r:embed="rId6"/>
          <a:stretch>
            <a:fillRect/>
          </a:stretch>
        </p:blipFill>
        <p:spPr>
          <a:xfrm>
            <a:off x="3246813" y="3286399"/>
            <a:ext cx="731919" cy="753703"/>
          </a:xfrm>
          <a:prstGeom prst="rect">
            <a:avLst/>
          </a:prstGeom>
        </p:spPr>
      </p:pic>
      <p:sp>
        <p:nvSpPr>
          <p:cNvPr id="6" name="Title 1">
            <a:extLst>
              <a:ext uri="{FF2B5EF4-FFF2-40B4-BE49-F238E27FC236}">
                <a16:creationId xmlns:a16="http://schemas.microsoft.com/office/drawing/2014/main" id="{DC705E1A-1F06-A272-A808-6CB62FCC85C7}"/>
              </a:ext>
            </a:extLst>
          </p:cNvPr>
          <p:cNvSpPr txBox="1">
            <a:spLocks/>
          </p:cNvSpPr>
          <p:nvPr/>
        </p:nvSpPr>
        <p:spPr>
          <a:xfrm>
            <a:off x="364125" y="-46029"/>
            <a:ext cx="9700761" cy="1104900"/>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b="1" dirty="0">
                <a:solidFill>
                  <a:schemeClr val="tx2">
                    <a:lumMod val="75000"/>
                  </a:schemeClr>
                </a:solidFill>
                <a:latin typeface="Times New Roman" panose="02020603050405020304" pitchFamily="18" charset="0"/>
                <a:cs typeface="Times New Roman" panose="02020603050405020304" pitchFamily="18" charset="0"/>
              </a:rPr>
              <a:t>Water Mist/CAF Type Fire Extinguishers</a:t>
            </a:r>
            <a:endParaRPr lang="en-US" sz="40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8" name="Content Placeholder 3">
            <a:extLst>
              <a:ext uri="{FF2B5EF4-FFF2-40B4-BE49-F238E27FC236}">
                <a16:creationId xmlns:a16="http://schemas.microsoft.com/office/drawing/2014/main" id="{FBD5AF35-D059-AEB7-C939-466D0F9CE711}"/>
              </a:ext>
            </a:extLst>
          </p:cNvPr>
          <p:cNvSpPr txBox="1">
            <a:spLocks/>
          </p:cNvSpPr>
          <p:nvPr/>
        </p:nvSpPr>
        <p:spPr>
          <a:xfrm>
            <a:off x="622440" y="1139431"/>
            <a:ext cx="7730067" cy="1614440"/>
          </a:xfrm>
          <a:prstGeom prst="rect">
            <a:avLst/>
          </a:prstGeom>
        </p:spPr>
        <p:txBody>
          <a:bodyPr vert="horz" lIns="121920" tIns="60960" rIns="121920" bIns="6096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28" dirty="0"/>
              <a:t>Water Mist type fire extinguisher contains only soft water.</a:t>
            </a:r>
          </a:p>
          <a:p>
            <a:pPr marL="0" indent="0">
              <a:buNone/>
            </a:pPr>
            <a:r>
              <a:rPr lang="en-US" sz="1828" dirty="0"/>
              <a:t>Which is break down into tiny particle with the help of special </a:t>
            </a:r>
          </a:p>
          <a:p>
            <a:pPr marL="0" indent="0">
              <a:buNone/>
            </a:pPr>
            <a:r>
              <a:rPr lang="en-US" sz="1828" dirty="0"/>
              <a:t>purpose nozzle </a:t>
            </a:r>
          </a:p>
          <a:p>
            <a:pPr>
              <a:buFont typeface="Arial" panose="020B0604020202020204" pitchFamily="34" charset="0"/>
              <a:buNone/>
            </a:pPr>
            <a:r>
              <a:rPr lang="en-US" sz="1828" dirty="0"/>
              <a:t>Size/Capacity available -</a:t>
            </a:r>
            <a:r>
              <a:rPr lang="en-US" sz="1828" b="1" dirty="0">
                <a:solidFill>
                  <a:srgbClr val="FF0000"/>
                </a:solidFill>
              </a:rPr>
              <a:t>9Litre/10 Litre/trolley</a:t>
            </a:r>
          </a:p>
          <a:p>
            <a:pPr>
              <a:buFont typeface="Arial" panose="020B0604020202020204" pitchFamily="34" charset="0"/>
              <a:buNone/>
            </a:pPr>
            <a:r>
              <a:rPr lang="en-US" sz="1828" b="1" dirty="0">
                <a:solidFill>
                  <a:srgbClr val="FF0000"/>
                </a:solidFill>
              </a:rPr>
              <a:t>                                           /Fixed System</a:t>
            </a:r>
          </a:p>
          <a:p>
            <a:pPr>
              <a:buFont typeface="Arial" panose="020B0604020202020204" pitchFamily="34" charset="0"/>
              <a:buNone/>
            </a:pPr>
            <a:endParaRPr lang="en-US" sz="1828" b="1" dirty="0">
              <a:solidFill>
                <a:srgbClr val="FF0000"/>
              </a:solidFill>
            </a:endParaRPr>
          </a:p>
          <a:p>
            <a:pPr>
              <a:buFont typeface="Arial" panose="020B0604020202020204" pitchFamily="34" charset="0"/>
              <a:buNone/>
            </a:pPr>
            <a:endParaRPr lang="en-US" sz="2800" b="1" dirty="0">
              <a:solidFill>
                <a:srgbClr val="FF0000"/>
              </a:solidFill>
            </a:endParaRPr>
          </a:p>
          <a:p>
            <a:pPr>
              <a:buFont typeface="Arial" panose="020B0604020202020204" pitchFamily="34" charset="0"/>
              <a:buNone/>
            </a:pPr>
            <a:endParaRPr lang="en-US" sz="2800" b="1" dirty="0">
              <a:solidFill>
                <a:srgbClr val="FF0000"/>
              </a:solidFill>
            </a:endParaRPr>
          </a:p>
        </p:txBody>
      </p:sp>
      <p:pic>
        <p:nvPicPr>
          <p:cNvPr id="9" name="Picture 8">
            <a:extLst>
              <a:ext uri="{FF2B5EF4-FFF2-40B4-BE49-F238E27FC236}">
                <a16:creationId xmlns:a16="http://schemas.microsoft.com/office/drawing/2014/main" id="{5258A028-6997-D796-249D-D657D19F4190}"/>
              </a:ext>
            </a:extLst>
          </p:cNvPr>
          <p:cNvPicPr>
            <a:picLocks noChangeAspect="1"/>
          </p:cNvPicPr>
          <p:nvPr/>
        </p:nvPicPr>
        <p:blipFill>
          <a:blip r:embed="rId7"/>
          <a:stretch>
            <a:fillRect/>
          </a:stretch>
        </p:blipFill>
        <p:spPr>
          <a:xfrm>
            <a:off x="1606119" y="3239261"/>
            <a:ext cx="710127" cy="710127"/>
          </a:xfrm>
          <a:prstGeom prst="rect">
            <a:avLst/>
          </a:prstGeom>
        </p:spPr>
      </p:pic>
      <p:pic>
        <p:nvPicPr>
          <p:cNvPr id="10" name="Picture 9">
            <a:extLst>
              <a:ext uri="{FF2B5EF4-FFF2-40B4-BE49-F238E27FC236}">
                <a16:creationId xmlns:a16="http://schemas.microsoft.com/office/drawing/2014/main" id="{93952AF6-51FE-561C-E422-C9678B69ACC4}"/>
              </a:ext>
            </a:extLst>
          </p:cNvPr>
          <p:cNvPicPr>
            <a:picLocks noChangeAspect="1"/>
          </p:cNvPicPr>
          <p:nvPr/>
        </p:nvPicPr>
        <p:blipFill>
          <a:blip r:embed="rId8"/>
          <a:stretch>
            <a:fillRect/>
          </a:stretch>
        </p:blipFill>
        <p:spPr>
          <a:xfrm>
            <a:off x="777125" y="3239261"/>
            <a:ext cx="710127" cy="710127"/>
          </a:xfrm>
          <a:prstGeom prst="rect">
            <a:avLst/>
          </a:prstGeom>
        </p:spPr>
      </p:pic>
      <p:sp>
        <p:nvSpPr>
          <p:cNvPr id="11" name="Rectangle 10">
            <a:extLst>
              <a:ext uri="{FF2B5EF4-FFF2-40B4-BE49-F238E27FC236}">
                <a16:creationId xmlns:a16="http://schemas.microsoft.com/office/drawing/2014/main" id="{79A7C691-7A9D-FA4A-BCF8-525EE832C4A5}"/>
              </a:ext>
            </a:extLst>
          </p:cNvPr>
          <p:cNvSpPr/>
          <p:nvPr/>
        </p:nvSpPr>
        <p:spPr>
          <a:xfrm>
            <a:off x="278141" y="4321526"/>
            <a:ext cx="2418219" cy="1373829"/>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2" name="Rectangle 11">
            <a:extLst>
              <a:ext uri="{FF2B5EF4-FFF2-40B4-BE49-F238E27FC236}">
                <a16:creationId xmlns:a16="http://schemas.microsoft.com/office/drawing/2014/main" id="{7FDAE23E-10B8-10BE-C665-14D34C646A0E}"/>
              </a:ext>
            </a:extLst>
          </p:cNvPr>
          <p:cNvSpPr/>
          <p:nvPr/>
        </p:nvSpPr>
        <p:spPr>
          <a:xfrm>
            <a:off x="2947246" y="4201222"/>
            <a:ext cx="2062969" cy="1614439"/>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blipFill dpi="0" rotWithShape="1">
                <a:blip r:embed="rId10">
                  <a:extLst>
                    <a:ext uri="{28A0092B-C50C-407E-A947-70E740481C1C}">
                      <a14:useLocalDpi xmlns:a14="http://schemas.microsoft.com/office/drawing/2010/main" val="0"/>
                    </a:ext>
                  </a:extLst>
                </a:blip>
                <a:srcRect/>
                <a:stretch>
                  <a:fillRect/>
                </a:stretch>
              </a:blipFill>
            </a:endParaRPr>
          </a:p>
        </p:txBody>
      </p:sp>
      <p:sp>
        <p:nvSpPr>
          <p:cNvPr id="13" name="Rectangle 12">
            <a:extLst>
              <a:ext uri="{FF2B5EF4-FFF2-40B4-BE49-F238E27FC236}">
                <a16:creationId xmlns:a16="http://schemas.microsoft.com/office/drawing/2014/main" id="{7DF6553C-EA2F-145B-CA8A-E083A96EADA0}"/>
              </a:ext>
            </a:extLst>
          </p:cNvPr>
          <p:cNvSpPr/>
          <p:nvPr/>
        </p:nvSpPr>
        <p:spPr>
          <a:xfrm rot="16200000">
            <a:off x="5867271" y="3608766"/>
            <a:ext cx="1614440" cy="2477111"/>
          </a:xfrm>
          <a:prstGeom prst="rect">
            <a:avLst/>
          </a:prstGeom>
          <a:blipFill dpi="0" rotWithShape="1">
            <a:blip r:embed="rId1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4" name="Rectangle 13">
            <a:extLst>
              <a:ext uri="{FF2B5EF4-FFF2-40B4-BE49-F238E27FC236}">
                <a16:creationId xmlns:a16="http://schemas.microsoft.com/office/drawing/2014/main" id="{BCF077B8-EEEB-DACF-71D7-8E383166E2B8}"/>
              </a:ext>
            </a:extLst>
          </p:cNvPr>
          <p:cNvSpPr/>
          <p:nvPr/>
        </p:nvSpPr>
        <p:spPr>
          <a:xfrm>
            <a:off x="8338767" y="4201221"/>
            <a:ext cx="1726119" cy="1453320"/>
          </a:xfrm>
          <a:prstGeom prst="rect">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5" name="TextBox 14">
            <a:extLst>
              <a:ext uri="{FF2B5EF4-FFF2-40B4-BE49-F238E27FC236}">
                <a16:creationId xmlns:a16="http://schemas.microsoft.com/office/drawing/2014/main" id="{5210D4E8-A9A7-7BE5-FA60-EB9F86B1BF1B}"/>
              </a:ext>
            </a:extLst>
          </p:cNvPr>
          <p:cNvSpPr txBox="1"/>
          <p:nvPr/>
        </p:nvSpPr>
        <p:spPr>
          <a:xfrm>
            <a:off x="6451509" y="3668231"/>
            <a:ext cx="944810" cy="297454"/>
          </a:xfrm>
          <a:prstGeom prst="rect">
            <a:avLst/>
          </a:prstGeom>
          <a:noFill/>
        </p:spPr>
        <p:txBody>
          <a:bodyPr wrap="none" rtlCol="0">
            <a:spAutoFit/>
          </a:bodyPr>
          <a:lstStyle/>
          <a:p>
            <a:r>
              <a:rPr lang="en-GB" sz="1333" b="1" dirty="0"/>
              <a:t>50L Trolley</a:t>
            </a:r>
            <a:endParaRPr lang="en-IN" sz="1333" b="1" dirty="0"/>
          </a:p>
        </p:txBody>
      </p:sp>
      <p:sp>
        <p:nvSpPr>
          <p:cNvPr id="16" name="Rectangle 15">
            <a:extLst>
              <a:ext uri="{FF2B5EF4-FFF2-40B4-BE49-F238E27FC236}">
                <a16:creationId xmlns:a16="http://schemas.microsoft.com/office/drawing/2014/main" id="{25DF3CA7-1CE7-88A0-944B-AFC95D18177F}"/>
              </a:ext>
            </a:extLst>
          </p:cNvPr>
          <p:cNvSpPr/>
          <p:nvPr/>
        </p:nvSpPr>
        <p:spPr>
          <a:xfrm>
            <a:off x="6260746" y="1845853"/>
            <a:ext cx="1652300" cy="1874143"/>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61"/>
          </a:p>
        </p:txBody>
      </p:sp>
      <p:sp>
        <p:nvSpPr>
          <p:cNvPr id="17" name="TextBox 16">
            <a:extLst>
              <a:ext uri="{FF2B5EF4-FFF2-40B4-BE49-F238E27FC236}">
                <a16:creationId xmlns:a16="http://schemas.microsoft.com/office/drawing/2014/main" id="{9D11E359-A3FE-7317-1D78-4DA21CE6D452}"/>
              </a:ext>
            </a:extLst>
          </p:cNvPr>
          <p:cNvSpPr txBox="1"/>
          <p:nvPr/>
        </p:nvSpPr>
        <p:spPr>
          <a:xfrm>
            <a:off x="8528904" y="3711806"/>
            <a:ext cx="888385" cy="297454"/>
          </a:xfrm>
          <a:prstGeom prst="rect">
            <a:avLst/>
          </a:prstGeom>
          <a:noFill/>
        </p:spPr>
        <p:txBody>
          <a:bodyPr wrap="none" rtlCol="0">
            <a:spAutoFit/>
          </a:bodyPr>
          <a:lstStyle/>
          <a:p>
            <a:r>
              <a:rPr lang="en-GB" sz="1333" b="1" dirty="0"/>
              <a:t>Back pack</a:t>
            </a:r>
            <a:endParaRPr lang="en-IN" sz="1333" b="1" dirty="0"/>
          </a:p>
        </p:txBody>
      </p:sp>
      <p:sp>
        <p:nvSpPr>
          <p:cNvPr id="18" name="TextBox 17">
            <a:extLst>
              <a:ext uri="{FF2B5EF4-FFF2-40B4-BE49-F238E27FC236}">
                <a16:creationId xmlns:a16="http://schemas.microsoft.com/office/drawing/2014/main" id="{F7301656-5E49-E54B-4BE5-7416C7373959}"/>
              </a:ext>
            </a:extLst>
          </p:cNvPr>
          <p:cNvSpPr txBox="1"/>
          <p:nvPr/>
        </p:nvSpPr>
        <p:spPr>
          <a:xfrm>
            <a:off x="761000" y="5856207"/>
            <a:ext cx="1014508" cy="297454"/>
          </a:xfrm>
          <a:prstGeom prst="rect">
            <a:avLst/>
          </a:prstGeom>
          <a:noFill/>
        </p:spPr>
        <p:txBody>
          <a:bodyPr wrap="none" rtlCol="0">
            <a:spAutoFit/>
          </a:bodyPr>
          <a:lstStyle/>
          <a:p>
            <a:r>
              <a:rPr lang="en-GB" sz="1333" b="1" dirty="0"/>
              <a:t>200L trolley</a:t>
            </a:r>
            <a:endParaRPr lang="en-IN" sz="1333" b="1" dirty="0"/>
          </a:p>
        </p:txBody>
      </p:sp>
      <p:sp>
        <p:nvSpPr>
          <p:cNvPr id="19" name="TextBox 18">
            <a:extLst>
              <a:ext uri="{FF2B5EF4-FFF2-40B4-BE49-F238E27FC236}">
                <a16:creationId xmlns:a16="http://schemas.microsoft.com/office/drawing/2014/main" id="{54B1B5F2-703B-6BAE-9E49-AF9FB8163BCA}"/>
              </a:ext>
            </a:extLst>
          </p:cNvPr>
          <p:cNvSpPr txBox="1"/>
          <p:nvPr/>
        </p:nvSpPr>
        <p:spPr>
          <a:xfrm>
            <a:off x="2778383" y="5976781"/>
            <a:ext cx="2154011" cy="461665"/>
          </a:xfrm>
          <a:prstGeom prst="rect">
            <a:avLst/>
          </a:prstGeom>
          <a:noFill/>
        </p:spPr>
        <p:txBody>
          <a:bodyPr wrap="square">
            <a:spAutoFit/>
          </a:bodyPr>
          <a:lstStyle/>
          <a:p>
            <a:pPr algn="ctr"/>
            <a:r>
              <a:rPr lang="en-GB" sz="1200" b="1" dirty="0"/>
              <a:t>WATERMIST &amp; CAF BASED 550 L SMALL VEHCILE MOUNTED </a:t>
            </a:r>
            <a:endParaRPr lang="en-IN" sz="1200" b="1" dirty="0"/>
          </a:p>
        </p:txBody>
      </p:sp>
      <p:sp>
        <p:nvSpPr>
          <p:cNvPr id="20" name="TextBox 19">
            <a:extLst>
              <a:ext uri="{FF2B5EF4-FFF2-40B4-BE49-F238E27FC236}">
                <a16:creationId xmlns:a16="http://schemas.microsoft.com/office/drawing/2014/main" id="{790038F6-3603-4B6C-9527-323342195D0F}"/>
              </a:ext>
            </a:extLst>
          </p:cNvPr>
          <p:cNvSpPr txBox="1"/>
          <p:nvPr/>
        </p:nvSpPr>
        <p:spPr>
          <a:xfrm>
            <a:off x="5727108" y="5718570"/>
            <a:ext cx="1296352" cy="646331"/>
          </a:xfrm>
          <a:prstGeom prst="rect">
            <a:avLst/>
          </a:prstGeom>
          <a:noFill/>
        </p:spPr>
        <p:txBody>
          <a:bodyPr wrap="square">
            <a:spAutoFit/>
          </a:bodyPr>
          <a:lstStyle/>
          <a:p>
            <a:pPr algn="ctr"/>
            <a:r>
              <a:rPr lang="en-IN" sz="1200" b="1" dirty="0"/>
              <a:t>Mobile Foam Trolley Unit 200 litter</a:t>
            </a:r>
            <a:endParaRPr lang="en-IN" sz="1200" dirty="0"/>
          </a:p>
        </p:txBody>
      </p:sp>
      <p:sp>
        <p:nvSpPr>
          <p:cNvPr id="21" name="TextBox 20">
            <a:extLst>
              <a:ext uri="{FF2B5EF4-FFF2-40B4-BE49-F238E27FC236}">
                <a16:creationId xmlns:a16="http://schemas.microsoft.com/office/drawing/2014/main" id="{EBD13AC9-1247-68F4-15C4-60157B609B23}"/>
              </a:ext>
            </a:extLst>
          </p:cNvPr>
          <p:cNvSpPr txBox="1"/>
          <p:nvPr/>
        </p:nvSpPr>
        <p:spPr>
          <a:xfrm>
            <a:off x="8358637" y="5792114"/>
            <a:ext cx="1615456" cy="646331"/>
          </a:xfrm>
          <a:prstGeom prst="rect">
            <a:avLst/>
          </a:prstGeom>
          <a:noFill/>
        </p:spPr>
        <p:txBody>
          <a:bodyPr wrap="square">
            <a:spAutoFit/>
          </a:bodyPr>
          <a:lstStyle/>
          <a:p>
            <a:pPr algn="ctr"/>
            <a:r>
              <a:rPr lang="en-GB" sz="1200" b="1" dirty="0"/>
              <a:t>AFS POWER QUAD WATER MIST SYSTEM    (LOW PRESSURE)</a:t>
            </a:r>
            <a:endParaRPr lang="en-IN" sz="1200" b="1" dirty="0"/>
          </a:p>
        </p:txBody>
      </p:sp>
      <p:sp>
        <p:nvSpPr>
          <p:cNvPr id="22" name="Rectangle 21">
            <a:extLst>
              <a:ext uri="{FF2B5EF4-FFF2-40B4-BE49-F238E27FC236}">
                <a16:creationId xmlns:a16="http://schemas.microsoft.com/office/drawing/2014/main" id="{8665F21B-35F7-CE1C-2A9F-2178F5D66B44}"/>
              </a:ext>
            </a:extLst>
          </p:cNvPr>
          <p:cNvSpPr/>
          <p:nvPr/>
        </p:nvSpPr>
        <p:spPr>
          <a:xfrm>
            <a:off x="4789023" y="2656779"/>
            <a:ext cx="1457863" cy="1648608"/>
          </a:xfrm>
          <a:prstGeom prst="rect">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61"/>
          </a:p>
        </p:txBody>
      </p:sp>
    </p:spTree>
    <p:extLst>
      <p:ext uri="{BB962C8B-B14F-4D97-AF65-F5344CB8AC3E}">
        <p14:creationId xmlns:p14="http://schemas.microsoft.com/office/powerpoint/2010/main" val="4175508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0" y="21218"/>
            <a:ext cx="12192001" cy="53557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1235503" y="107646"/>
            <a:ext cx="795390" cy="8558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pic>
        <p:nvPicPr>
          <p:cNvPr id="3" name="Picture 2">
            <a:extLst>
              <a:ext uri="{FF2B5EF4-FFF2-40B4-BE49-F238E27FC236}">
                <a16:creationId xmlns:a16="http://schemas.microsoft.com/office/drawing/2014/main" id="{9AE1F096-90E9-8ADA-84EC-4858DF0C05E1}"/>
              </a:ext>
            </a:extLst>
          </p:cNvPr>
          <p:cNvPicPr>
            <a:picLocks noChangeAspect="1"/>
          </p:cNvPicPr>
          <p:nvPr/>
        </p:nvPicPr>
        <p:blipFill rotWithShape="1">
          <a:blip r:embed="rId4"/>
          <a:srcRect l="32234" t="30061" r="35055" b="37772"/>
          <a:stretch/>
        </p:blipFill>
        <p:spPr>
          <a:xfrm>
            <a:off x="0" y="3429000"/>
            <a:ext cx="5270839" cy="3086911"/>
          </a:xfrm>
          <a:prstGeom prst="rect">
            <a:avLst/>
          </a:prstGeom>
        </p:spPr>
      </p:pic>
      <p:pic>
        <p:nvPicPr>
          <p:cNvPr id="4" name="Picture 3">
            <a:extLst>
              <a:ext uri="{FF2B5EF4-FFF2-40B4-BE49-F238E27FC236}">
                <a16:creationId xmlns:a16="http://schemas.microsoft.com/office/drawing/2014/main" id="{D73E73E1-FDBC-A911-9355-2F966DC11C22}"/>
              </a:ext>
            </a:extLst>
          </p:cNvPr>
          <p:cNvPicPr>
            <a:picLocks noChangeAspect="1"/>
          </p:cNvPicPr>
          <p:nvPr/>
        </p:nvPicPr>
        <p:blipFill rotWithShape="1">
          <a:blip r:embed="rId5"/>
          <a:srcRect l="32447" t="25898" r="33403" b="29068"/>
          <a:stretch/>
        </p:blipFill>
        <p:spPr>
          <a:xfrm>
            <a:off x="5239956" y="3546960"/>
            <a:ext cx="5643375" cy="2968949"/>
          </a:xfrm>
          <a:prstGeom prst="rect">
            <a:avLst/>
          </a:prstGeom>
        </p:spPr>
      </p:pic>
      <p:pic>
        <p:nvPicPr>
          <p:cNvPr id="5" name="Picture 4">
            <a:extLst>
              <a:ext uri="{FF2B5EF4-FFF2-40B4-BE49-F238E27FC236}">
                <a16:creationId xmlns:a16="http://schemas.microsoft.com/office/drawing/2014/main" id="{A921573C-97C2-884F-FF2D-33DF5AE32273}"/>
              </a:ext>
            </a:extLst>
          </p:cNvPr>
          <p:cNvPicPr>
            <a:picLocks noChangeAspect="1"/>
          </p:cNvPicPr>
          <p:nvPr/>
        </p:nvPicPr>
        <p:blipFill rotWithShape="1">
          <a:blip r:embed="rId6"/>
          <a:srcRect l="32660" t="36496" r="33085" b="30392"/>
          <a:stretch/>
        </p:blipFill>
        <p:spPr>
          <a:xfrm>
            <a:off x="-1" y="578011"/>
            <a:ext cx="5270839" cy="3086909"/>
          </a:xfrm>
          <a:prstGeom prst="rect">
            <a:avLst/>
          </a:prstGeom>
        </p:spPr>
      </p:pic>
      <p:pic>
        <p:nvPicPr>
          <p:cNvPr id="6" name="Picture 5">
            <a:extLst>
              <a:ext uri="{FF2B5EF4-FFF2-40B4-BE49-F238E27FC236}">
                <a16:creationId xmlns:a16="http://schemas.microsoft.com/office/drawing/2014/main" id="{6842FB09-2500-4D4C-DBD4-9966CEB449FE}"/>
              </a:ext>
            </a:extLst>
          </p:cNvPr>
          <p:cNvPicPr>
            <a:picLocks noChangeAspect="1"/>
          </p:cNvPicPr>
          <p:nvPr/>
        </p:nvPicPr>
        <p:blipFill rotWithShape="1">
          <a:blip r:embed="rId7"/>
          <a:srcRect l="32660" t="37630" r="32978" b="17336"/>
          <a:stretch/>
        </p:blipFill>
        <p:spPr>
          <a:xfrm>
            <a:off x="5270838" y="535577"/>
            <a:ext cx="5612493" cy="3086911"/>
          </a:xfrm>
          <a:prstGeom prst="rect">
            <a:avLst/>
          </a:prstGeom>
        </p:spPr>
      </p:pic>
      <p:sp>
        <p:nvSpPr>
          <p:cNvPr id="8" name="Title 1">
            <a:extLst>
              <a:ext uri="{FF2B5EF4-FFF2-40B4-BE49-F238E27FC236}">
                <a16:creationId xmlns:a16="http://schemas.microsoft.com/office/drawing/2014/main" id="{43EEAA54-C929-DB86-85D1-1C6ACE488DBE}"/>
              </a:ext>
            </a:extLst>
          </p:cNvPr>
          <p:cNvSpPr txBox="1">
            <a:spLocks/>
          </p:cNvSpPr>
          <p:nvPr/>
        </p:nvSpPr>
        <p:spPr>
          <a:xfrm>
            <a:off x="-1" y="-42432"/>
            <a:ext cx="8961121" cy="62044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Times New Roman" panose="02020603050405020304" pitchFamily="18" charset="0"/>
                <a:cs typeface="Times New Roman" panose="02020603050405020304" pitchFamily="18" charset="0"/>
              </a:rPr>
              <a:t>AFS RESPIRATORY &amp; PPE PRODUCTS</a:t>
            </a:r>
            <a:endParaRPr lang="en-IN" sz="32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1283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8203474" y="0"/>
            <a:ext cx="3988526"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pic>
        <p:nvPicPr>
          <p:cNvPr id="3" name="Picture 2">
            <a:extLst>
              <a:ext uri="{FF2B5EF4-FFF2-40B4-BE49-F238E27FC236}">
                <a16:creationId xmlns:a16="http://schemas.microsoft.com/office/drawing/2014/main" id="{C8C04FEA-07D5-1606-23FE-92F783F55C80}"/>
              </a:ext>
            </a:extLst>
          </p:cNvPr>
          <p:cNvPicPr>
            <a:picLocks noChangeAspect="1"/>
          </p:cNvPicPr>
          <p:nvPr/>
        </p:nvPicPr>
        <p:blipFill rotWithShape="1">
          <a:blip r:embed="rId4"/>
          <a:srcRect l="24255" t="33656" r="57979" b="29068"/>
          <a:stretch/>
        </p:blipFill>
        <p:spPr>
          <a:xfrm>
            <a:off x="1" y="428729"/>
            <a:ext cx="3443236" cy="3432752"/>
          </a:xfrm>
          <a:prstGeom prst="rect">
            <a:avLst/>
          </a:prstGeom>
        </p:spPr>
      </p:pic>
      <p:pic>
        <p:nvPicPr>
          <p:cNvPr id="4" name="Picture 3">
            <a:extLst>
              <a:ext uri="{FF2B5EF4-FFF2-40B4-BE49-F238E27FC236}">
                <a16:creationId xmlns:a16="http://schemas.microsoft.com/office/drawing/2014/main" id="{5BFCD245-2D07-02BE-63E6-270295109208}"/>
              </a:ext>
            </a:extLst>
          </p:cNvPr>
          <p:cNvPicPr>
            <a:picLocks noChangeAspect="1"/>
          </p:cNvPicPr>
          <p:nvPr/>
        </p:nvPicPr>
        <p:blipFill rotWithShape="1">
          <a:blip r:embed="rId5"/>
          <a:srcRect l="30639" t="27223" r="55106" b="7875"/>
          <a:stretch/>
        </p:blipFill>
        <p:spPr>
          <a:xfrm>
            <a:off x="3349453" y="428730"/>
            <a:ext cx="2224033" cy="6429269"/>
          </a:xfrm>
          <a:prstGeom prst="rect">
            <a:avLst/>
          </a:prstGeom>
        </p:spPr>
      </p:pic>
      <p:pic>
        <p:nvPicPr>
          <p:cNvPr id="5" name="Picture 4">
            <a:extLst>
              <a:ext uri="{FF2B5EF4-FFF2-40B4-BE49-F238E27FC236}">
                <a16:creationId xmlns:a16="http://schemas.microsoft.com/office/drawing/2014/main" id="{0675F996-600D-3736-3C9A-23D11D854C8C}"/>
              </a:ext>
            </a:extLst>
          </p:cNvPr>
          <p:cNvPicPr>
            <a:picLocks noChangeAspect="1"/>
          </p:cNvPicPr>
          <p:nvPr/>
        </p:nvPicPr>
        <p:blipFill rotWithShape="1">
          <a:blip r:embed="rId6"/>
          <a:srcRect l="44894" t="39102" r="32447" b="33462"/>
          <a:stretch/>
        </p:blipFill>
        <p:spPr>
          <a:xfrm>
            <a:off x="1" y="3643667"/>
            <a:ext cx="3349451" cy="3214333"/>
          </a:xfrm>
          <a:prstGeom prst="rect">
            <a:avLst/>
          </a:prstGeom>
        </p:spPr>
      </p:pic>
      <p:pic>
        <p:nvPicPr>
          <p:cNvPr id="6" name="Picture 5">
            <a:extLst>
              <a:ext uri="{FF2B5EF4-FFF2-40B4-BE49-F238E27FC236}">
                <a16:creationId xmlns:a16="http://schemas.microsoft.com/office/drawing/2014/main" id="{57D7C3F8-AD76-3275-9D52-AA0EC9586B3F}"/>
              </a:ext>
            </a:extLst>
          </p:cNvPr>
          <p:cNvPicPr>
            <a:picLocks noChangeAspect="1"/>
          </p:cNvPicPr>
          <p:nvPr/>
        </p:nvPicPr>
        <p:blipFill rotWithShape="1">
          <a:blip r:embed="rId7"/>
          <a:srcRect l="46170" t="14887" r="33804" b="12417"/>
          <a:stretch/>
        </p:blipFill>
        <p:spPr>
          <a:xfrm>
            <a:off x="5573486" y="428730"/>
            <a:ext cx="2885377" cy="6429269"/>
          </a:xfrm>
          <a:prstGeom prst="rect">
            <a:avLst/>
          </a:prstGeom>
        </p:spPr>
      </p:pic>
      <p:pic>
        <p:nvPicPr>
          <p:cNvPr id="8" name="Picture 2" descr="Image result for aluminized suit">
            <a:extLst>
              <a:ext uri="{FF2B5EF4-FFF2-40B4-BE49-F238E27FC236}">
                <a16:creationId xmlns:a16="http://schemas.microsoft.com/office/drawing/2014/main" id="{F9DDE99C-83D5-50BD-1620-77A8F5BE2B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2938" y="1858780"/>
            <a:ext cx="2513937" cy="272900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88B9E6-BBF4-81BD-6244-CA3F06C05399}"/>
              </a:ext>
            </a:extLst>
          </p:cNvPr>
          <p:cNvSpPr/>
          <p:nvPr/>
        </p:nvSpPr>
        <p:spPr>
          <a:xfrm>
            <a:off x="8458863" y="4802317"/>
            <a:ext cx="3733137" cy="1116496"/>
          </a:xfrm>
          <a:prstGeom prst="rect">
            <a:avLst/>
          </a:prstGeom>
          <a:solidFill>
            <a:srgbClr val="FFC000"/>
          </a:solidFill>
          <a:ln>
            <a:solidFill>
              <a:srgbClr val="FFC000">
                <a:alpha val="2313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1600" b="1" dirty="0">
                <a:solidFill>
                  <a:srgbClr val="FF0000"/>
                </a:solidFill>
                <a:latin typeface="Times New Roman" panose="02020603050405020304" pitchFamily="18" charset="0"/>
                <a:cs typeface="Times New Roman" panose="02020603050405020304" pitchFamily="18" charset="0"/>
              </a:rPr>
              <a:t>heat resistant suit provides protection against heat radiated to the temperatures of up to 1200°C</a:t>
            </a:r>
            <a:endParaRPr lang="en-IN" sz="1600" dirty="0">
              <a:solidFill>
                <a:srgbClr val="FF0000"/>
              </a:solidFill>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56F364B2-62F5-3A95-EAFF-A1EE3020947E}"/>
              </a:ext>
            </a:extLst>
          </p:cNvPr>
          <p:cNvSpPr txBox="1">
            <a:spLocks/>
          </p:cNvSpPr>
          <p:nvPr/>
        </p:nvSpPr>
        <p:spPr>
          <a:xfrm>
            <a:off x="1982163" y="-93783"/>
            <a:ext cx="6867509" cy="62044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pPr algn="ctr"/>
            <a:r>
              <a:rPr lang="en-IN" sz="2400" b="1" dirty="0">
                <a:latin typeface="Times New Roman" panose="02020603050405020304" pitchFamily="18" charset="0"/>
                <a:cs typeface="Times New Roman" panose="02020603050405020304" pitchFamily="18" charset="0"/>
              </a:rPr>
              <a:t>AFS RESPIRATORY &amp; PPE PRODUCTS</a:t>
            </a:r>
            <a:endParaRPr lang="en-IN"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3725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2"/>
            <a:ext cx="12192001" cy="164068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extBox 2">
            <a:extLst>
              <a:ext uri="{FF2B5EF4-FFF2-40B4-BE49-F238E27FC236}">
                <a16:creationId xmlns:a16="http://schemas.microsoft.com/office/drawing/2014/main" id="{82EF627B-C8D4-2035-B693-BAD7F9096A52}"/>
              </a:ext>
            </a:extLst>
          </p:cNvPr>
          <p:cNvSpPr txBox="1"/>
          <p:nvPr/>
        </p:nvSpPr>
        <p:spPr>
          <a:xfrm>
            <a:off x="-260536" y="-12191"/>
            <a:ext cx="11286310" cy="3785652"/>
          </a:xfrm>
          <a:prstGeom prst="rect">
            <a:avLst/>
          </a:prstGeom>
          <a:noFill/>
        </p:spPr>
        <p:txBody>
          <a:bodyPr wrap="square">
            <a:spAutoFit/>
          </a:bodyPr>
          <a:lstStyle/>
          <a:p>
            <a:pPr algn="ctr"/>
            <a:r>
              <a:rPr lang="en-GB" sz="4000" b="1" dirty="0">
                <a:solidFill>
                  <a:schemeClr val="tx1">
                    <a:lumMod val="75000"/>
                    <a:lumOff val="25000"/>
                  </a:schemeClr>
                </a:solidFill>
                <a:latin typeface="Times New Roman" panose="02020603050405020304" pitchFamily="18" charset="0"/>
                <a:cs typeface="Times New Roman" panose="02020603050405020304" pitchFamily="18" charset="0"/>
              </a:rPr>
              <a:t>Instant fire detection &amp; suppression system and Water mist &amp; Clean Agent system</a:t>
            </a:r>
          </a:p>
          <a:p>
            <a:pPr algn="ctr"/>
            <a:endParaRPr lang="en-GB" sz="4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endParaRPr lang="en-GB" sz="4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endParaRPr lang="en-GB" sz="4000" b="1" dirty="0">
              <a:solidFill>
                <a:schemeClr val="tx1">
                  <a:lumMod val="75000"/>
                  <a:lumOff val="25000"/>
                </a:schemeClr>
              </a:solidFill>
              <a:latin typeface="Times New Roman" panose="02020603050405020304" pitchFamily="18" charset="0"/>
              <a:cs typeface="Times New Roman" panose="02020603050405020304" pitchFamily="18" charset="0"/>
            </a:endParaRPr>
          </a:p>
          <a:p>
            <a:pPr algn="ctr"/>
            <a:endParaRPr lang="en-GB"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2AC3321-DD51-AFA7-B0F2-BBEE6E72C0FA}"/>
              </a:ext>
            </a:extLst>
          </p:cNvPr>
          <p:cNvPicPr>
            <a:picLocks noChangeAspect="1"/>
          </p:cNvPicPr>
          <p:nvPr/>
        </p:nvPicPr>
        <p:blipFill rotWithShape="1">
          <a:blip r:embed="rId4"/>
          <a:srcRect l="1009" t="950" r="843" b="8056"/>
          <a:stretch/>
        </p:blipFill>
        <p:spPr>
          <a:xfrm>
            <a:off x="7567189" y="2255549"/>
            <a:ext cx="4270460" cy="27691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Content Placeholder 4" descr="A picture containing tree, grass, spring, fire&#10;&#10;Description automatically generated">
            <a:extLst>
              <a:ext uri="{FF2B5EF4-FFF2-40B4-BE49-F238E27FC236}">
                <a16:creationId xmlns:a16="http://schemas.microsoft.com/office/drawing/2014/main" id="{244DDF71-9489-FBD9-EAC3-A21853DC740C}"/>
              </a:ext>
            </a:extLst>
          </p:cNvPr>
          <p:cNvPicPr>
            <a:picLocks noChangeAspect="1"/>
          </p:cNvPicPr>
          <p:nvPr/>
        </p:nvPicPr>
        <p:blipFill rotWithShape="1">
          <a:blip r:embed="rId5">
            <a:extLst>
              <a:ext uri="{28A0092B-C50C-407E-A947-70E740481C1C}">
                <a14:useLocalDpi xmlns:a14="http://schemas.microsoft.com/office/drawing/2010/main" val="0"/>
              </a:ext>
            </a:extLst>
          </a:blip>
          <a:srcRect l="31734" r="35139" b="-1"/>
          <a:stretch/>
        </p:blipFill>
        <p:spPr>
          <a:xfrm>
            <a:off x="4951837" y="2212100"/>
            <a:ext cx="2288324" cy="27691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5">
            <a:extLst>
              <a:ext uri="{FF2B5EF4-FFF2-40B4-BE49-F238E27FC236}">
                <a16:creationId xmlns:a16="http://schemas.microsoft.com/office/drawing/2014/main" id="{5847FA94-4C9C-75F7-CDF2-D52F389A584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061" y="2048417"/>
            <a:ext cx="1887300" cy="127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5EEADA78-4872-D94A-D4B6-76BCE3163AF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061" y="3773461"/>
            <a:ext cx="1887300" cy="125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B6B894ED-D3E2-5242-F964-3D48C075F31C}"/>
              </a:ext>
            </a:extLst>
          </p:cNvPr>
          <p:cNvSpPr txBox="1"/>
          <p:nvPr/>
        </p:nvSpPr>
        <p:spPr>
          <a:xfrm>
            <a:off x="644481" y="1805152"/>
            <a:ext cx="710131" cy="318100"/>
          </a:xfrm>
          <a:prstGeom prst="rect">
            <a:avLst/>
          </a:prstGeom>
          <a:noFill/>
        </p:spPr>
        <p:txBody>
          <a:bodyPr wrap="none" rtlCol="0">
            <a:spAutoFit/>
          </a:bodyPr>
          <a:lstStyle/>
          <a:p>
            <a:r>
              <a:rPr lang="en-GB" sz="1467" b="1" u="sng" dirty="0"/>
              <a:t>Sticker</a:t>
            </a:r>
            <a:endParaRPr lang="en-IN" sz="1467" b="1" u="sng" dirty="0"/>
          </a:p>
        </p:txBody>
      </p:sp>
      <p:sp>
        <p:nvSpPr>
          <p:cNvPr id="11" name="TextBox 10">
            <a:extLst>
              <a:ext uri="{FF2B5EF4-FFF2-40B4-BE49-F238E27FC236}">
                <a16:creationId xmlns:a16="http://schemas.microsoft.com/office/drawing/2014/main" id="{9BD31A2F-647F-8558-D6BA-F11EE4F25189}"/>
              </a:ext>
            </a:extLst>
          </p:cNvPr>
          <p:cNvSpPr txBox="1"/>
          <p:nvPr/>
        </p:nvSpPr>
        <p:spPr>
          <a:xfrm>
            <a:off x="607741" y="3091105"/>
            <a:ext cx="533544" cy="307777"/>
          </a:xfrm>
          <a:prstGeom prst="rect">
            <a:avLst/>
          </a:prstGeom>
          <a:noFill/>
        </p:spPr>
        <p:txBody>
          <a:bodyPr wrap="none" rtlCol="0">
            <a:spAutoFit/>
          </a:bodyPr>
          <a:lstStyle/>
          <a:p>
            <a:r>
              <a:rPr lang="en-GB" sz="1400" b="1" u="sng" dirty="0"/>
              <a:t>Cord</a:t>
            </a:r>
            <a:endParaRPr lang="en-IN" sz="1400" b="1" u="sng" dirty="0"/>
          </a:p>
        </p:txBody>
      </p:sp>
      <p:pic>
        <p:nvPicPr>
          <p:cNvPr id="12" name="Picture 3">
            <a:extLst>
              <a:ext uri="{FF2B5EF4-FFF2-40B4-BE49-F238E27FC236}">
                <a16:creationId xmlns:a16="http://schemas.microsoft.com/office/drawing/2014/main" id="{4CD73049-495E-9645-5D4E-02628FDFA64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40463" y="2255549"/>
            <a:ext cx="2031056" cy="127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a:extLst>
              <a:ext uri="{FF2B5EF4-FFF2-40B4-BE49-F238E27FC236}">
                <a16:creationId xmlns:a16="http://schemas.microsoft.com/office/drawing/2014/main" id="{3E755010-34B6-D950-42E8-232341D394C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440463" y="3760733"/>
            <a:ext cx="2031056" cy="1279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8E99469A-A98C-620A-C15B-8855F44E6AF8}"/>
              </a:ext>
            </a:extLst>
          </p:cNvPr>
          <p:cNvSpPr txBox="1"/>
          <p:nvPr/>
        </p:nvSpPr>
        <p:spPr>
          <a:xfrm>
            <a:off x="7957029" y="1758769"/>
            <a:ext cx="3998042" cy="523220"/>
          </a:xfrm>
          <a:prstGeom prst="rect">
            <a:avLst/>
          </a:prstGeom>
          <a:noFill/>
        </p:spPr>
        <p:txBody>
          <a:bodyPr wrap="square" rtlCol="0">
            <a:spAutoFit/>
          </a:bodyPr>
          <a:lstStyle/>
          <a:p>
            <a:pPr algn="ctr"/>
            <a:r>
              <a:rPr lang="en-GB" sz="1400" b="1" dirty="0">
                <a:solidFill>
                  <a:srgbClr val="FF0000"/>
                </a:solidFill>
                <a:latin typeface="Times New Roman" panose="02020603050405020304" pitchFamily="18" charset="0"/>
                <a:cs typeface="Times New Roman" panose="02020603050405020304" pitchFamily="18" charset="0"/>
              </a:rPr>
              <a:t>Tube based fire suppression system</a:t>
            </a:r>
            <a:endParaRPr lang="en-IN" sz="1400" b="1" dirty="0">
              <a:solidFill>
                <a:srgbClr val="FF0000"/>
              </a:solidFill>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03CCB84A-3AD4-1E0D-8AC8-65C11AE4CA30}"/>
              </a:ext>
            </a:extLst>
          </p:cNvPr>
          <p:cNvSpPr txBox="1"/>
          <p:nvPr/>
        </p:nvSpPr>
        <p:spPr>
          <a:xfrm>
            <a:off x="66313" y="5145724"/>
            <a:ext cx="12003767" cy="2862194"/>
          </a:xfrm>
          <a:prstGeom prst="rect">
            <a:avLst/>
          </a:prstGeom>
          <a:noFill/>
        </p:spPr>
        <p:txBody>
          <a:bodyPr wrap="square" rtlCol="0">
            <a:spAutoFit/>
          </a:bodyPr>
          <a:lstStyle/>
          <a:p>
            <a:pPr algn="just"/>
            <a:r>
              <a:rPr lang="en-GB" sz="1200" dirty="0">
                <a:solidFill>
                  <a:srgbClr val="FF0000"/>
                </a:solidFill>
              </a:rPr>
              <a:t>Based on latest nano technology can suppress the fire in the initial stage only. The material is available in multi options such as PAD for flooring, wire &amp; cable coverings, cover &amp; tape to be applied on small places. The fire suppressant is to extinguish a fire in initial phase by spraying the extinguishing agent stored in the form of micro-micro capsules at a specific temperature. Having wide range of application-</a:t>
            </a:r>
          </a:p>
          <a:p>
            <a:pPr marL="304792" indent="-304792">
              <a:buAutoNum type="arabicPeriod"/>
            </a:pPr>
            <a:r>
              <a:rPr lang="en-GB" sz="1200" dirty="0">
                <a:solidFill>
                  <a:srgbClr val="FF0000"/>
                </a:solidFill>
              </a:rPr>
              <a:t>Covering of all remote places on board.</a:t>
            </a:r>
          </a:p>
          <a:p>
            <a:pPr marL="304792" indent="-304792">
              <a:buAutoNum type="arabicPeriod"/>
            </a:pPr>
            <a:r>
              <a:rPr lang="en-GB" sz="1200" dirty="0">
                <a:solidFill>
                  <a:srgbClr val="FF0000"/>
                </a:solidFill>
              </a:rPr>
              <a:t>Covering of main line cable in inaccessible area.</a:t>
            </a:r>
          </a:p>
          <a:p>
            <a:pPr marL="304792" indent="-304792">
              <a:buAutoNum type="arabicPeriod"/>
            </a:pPr>
            <a:r>
              <a:rPr lang="en-GB" sz="1200" dirty="0">
                <a:solidFill>
                  <a:srgbClr val="FF0000"/>
                </a:solidFill>
              </a:rPr>
              <a:t>Covering of vital machinery.</a:t>
            </a:r>
          </a:p>
          <a:p>
            <a:pPr marL="304792" indent="-304792">
              <a:buAutoNum type="arabicPeriod"/>
            </a:pPr>
            <a:r>
              <a:rPr lang="en-GB" sz="1200" dirty="0">
                <a:solidFill>
                  <a:srgbClr val="FF0000"/>
                </a:solidFill>
              </a:rPr>
              <a:t>Fire suppressant pad to be installed in distribution panel, battery breaker &amp; switch board</a:t>
            </a:r>
          </a:p>
          <a:p>
            <a:r>
              <a:rPr lang="en-GB" sz="1200" dirty="0">
                <a:solidFill>
                  <a:srgbClr val="FF0000"/>
                </a:solidFill>
              </a:rPr>
              <a:t>Area –ships,tunnels,aersospace,base camp etc</a:t>
            </a:r>
          </a:p>
          <a:p>
            <a:pPr marL="304792" indent="-304792">
              <a:buAutoNum type="arabicPeriod"/>
            </a:pPr>
            <a:endParaRPr lang="en-GB" sz="1200" dirty="0">
              <a:solidFill>
                <a:schemeClr val="bg2">
                  <a:lumMod val="75000"/>
                </a:schemeClr>
              </a:solidFill>
            </a:endParaRPr>
          </a:p>
          <a:p>
            <a:pPr marL="304792" indent="-304792">
              <a:buAutoNum type="arabicPeriod"/>
            </a:pPr>
            <a:endParaRPr lang="en-GB" sz="1200" dirty="0">
              <a:solidFill>
                <a:schemeClr val="bg2">
                  <a:lumMod val="75000"/>
                </a:schemeClr>
              </a:solidFill>
            </a:endParaRPr>
          </a:p>
          <a:p>
            <a:pPr marL="304792" indent="-304792">
              <a:buAutoNum type="arabicPeriod"/>
            </a:pPr>
            <a:endParaRPr lang="en-GB" sz="1200" dirty="0">
              <a:solidFill>
                <a:schemeClr val="bg2">
                  <a:lumMod val="75000"/>
                </a:schemeClr>
              </a:solidFill>
            </a:endParaRPr>
          </a:p>
          <a:p>
            <a:endParaRPr lang="en-GB" sz="1200" dirty="0">
              <a:solidFill>
                <a:schemeClr val="bg2">
                  <a:lumMod val="75000"/>
                </a:schemeClr>
              </a:solidFill>
            </a:endParaRPr>
          </a:p>
          <a:p>
            <a:endParaRPr lang="en-GB" sz="1200" dirty="0">
              <a:solidFill>
                <a:schemeClr val="bg2">
                  <a:lumMod val="75000"/>
                </a:schemeClr>
              </a:solidFill>
            </a:endParaRPr>
          </a:p>
          <a:p>
            <a:endParaRPr lang="en-IN" sz="2399" dirty="0"/>
          </a:p>
        </p:txBody>
      </p:sp>
    </p:spTree>
    <p:extLst>
      <p:ext uri="{BB962C8B-B14F-4D97-AF65-F5344CB8AC3E}">
        <p14:creationId xmlns:p14="http://schemas.microsoft.com/office/powerpoint/2010/main" val="2572539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465550" y="0"/>
            <a:ext cx="11726450"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0B348B83-C743-0356-07F5-D50BF638072B}"/>
              </a:ext>
            </a:extLst>
          </p:cNvPr>
          <p:cNvSpPr txBox="1">
            <a:spLocks/>
          </p:cNvSpPr>
          <p:nvPr/>
        </p:nvSpPr>
        <p:spPr>
          <a:xfrm>
            <a:off x="189765" y="594190"/>
            <a:ext cx="5631027" cy="670400"/>
          </a:xfrm>
          <a:prstGeom prst="rect">
            <a:avLst/>
          </a:prstGeom>
        </p:spPr>
        <p:txBody>
          <a:bodyPr>
            <a:normAutofit fontScale="67500" lnSpcReduction="200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Rescue equipment</a:t>
            </a:r>
            <a:endParaRPr lang="en-IN" b="1" dirty="0">
              <a:latin typeface="Times New Roman" panose="02020603050405020304" pitchFamily="18" charset="0"/>
              <a:cs typeface="Times New Roman" panose="02020603050405020304" pitchFamily="18" charset="0"/>
            </a:endParaRPr>
          </a:p>
        </p:txBody>
      </p:sp>
      <p:pic>
        <p:nvPicPr>
          <p:cNvPr id="4" name="Picture 7" descr="Image result for IDex lifting Bag">
            <a:extLst>
              <a:ext uri="{FF2B5EF4-FFF2-40B4-BE49-F238E27FC236}">
                <a16:creationId xmlns:a16="http://schemas.microsoft.com/office/drawing/2014/main" id="{F0E23100-544B-29EC-5158-F5B209A8FF1D}"/>
              </a:ext>
            </a:extLst>
          </p:cNvPr>
          <p:cNvPicPr>
            <a:picLocks noChangeAspect="1" noChangeArrowheads="1"/>
          </p:cNvPicPr>
          <p:nvPr/>
        </p:nvPicPr>
        <p:blipFill>
          <a:blip r:embed="rId5" cstate="print"/>
          <a:srcRect/>
          <a:stretch>
            <a:fillRect/>
          </a:stretch>
        </p:blipFill>
        <p:spPr bwMode="auto">
          <a:xfrm>
            <a:off x="273200" y="1355656"/>
            <a:ext cx="2784540" cy="1860688"/>
          </a:xfrm>
          <a:prstGeom prst="rect">
            <a:avLst/>
          </a:prstGeom>
          <a:noFill/>
        </p:spPr>
      </p:pic>
      <p:pic>
        <p:nvPicPr>
          <p:cNvPr id="5" name="Picture 59" descr="Image result for Connectable Lifting Bags">
            <a:extLst>
              <a:ext uri="{FF2B5EF4-FFF2-40B4-BE49-F238E27FC236}">
                <a16:creationId xmlns:a16="http://schemas.microsoft.com/office/drawing/2014/main" id="{53C5380E-B3D6-6CE0-0049-A11BE425B7D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36" t="1" r="4127" b="12411"/>
          <a:stretch/>
        </p:blipFill>
        <p:spPr bwMode="auto">
          <a:xfrm>
            <a:off x="3182515" y="1522824"/>
            <a:ext cx="2638277" cy="15799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Related image">
            <a:extLst>
              <a:ext uri="{FF2B5EF4-FFF2-40B4-BE49-F238E27FC236}">
                <a16:creationId xmlns:a16="http://schemas.microsoft.com/office/drawing/2014/main" id="{7D309227-13AB-DD8B-71C4-81391AAFB0E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03030" y="1879139"/>
            <a:ext cx="3850766" cy="21101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lated image">
            <a:extLst>
              <a:ext uri="{FF2B5EF4-FFF2-40B4-BE49-F238E27FC236}">
                <a16:creationId xmlns:a16="http://schemas.microsoft.com/office/drawing/2014/main" id="{63A3567C-C1DC-64E0-B786-5A290A728F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8203" y="3410958"/>
            <a:ext cx="2431123" cy="174887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45D6996-7CAB-CBF3-2ABD-6AFE06AA66C3}"/>
              </a:ext>
            </a:extLst>
          </p:cNvPr>
          <p:cNvGrpSpPr/>
          <p:nvPr/>
        </p:nvGrpSpPr>
        <p:grpSpPr>
          <a:xfrm>
            <a:off x="7982137" y="4285393"/>
            <a:ext cx="3850767" cy="2162041"/>
            <a:chOff x="3991063" y="4584931"/>
            <a:chExt cx="2866937" cy="830421"/>
          </a:xfrm>
        </p:grpSpPr>
        <p:pic>
          <p:nvPicPr>
            <p:cNvPr id="10" name="Picture 4" descr="Image result for leak seals vetter">
              <a:extLst>
                <a:ext uri="{FF2B5EF4-FFF2-40B4-BE49-F238E27FC236}">
                  <a16:creationId xmlns:a16="http://schemas.microsoft.com/office/drawing/2014/main" id="{3D53D760-08EA-1FB1-83CD-24D33BA31E6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0770" y="4623248"/>
              <a:ext cx="1087230" cy="7921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leak seals vetter">
              <a:extLst>
                <a:ext uri="{FF2B5EF4-FFF2-40B4-BE49-F238E27FC236}">
                  <a16:creationId xmlns:a16="http://schemas.microsoft.com/office/drawing/2014/main" id="{C47B8F98-7264-CEA5-D406-CF0F1B365A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1063" y="4595856"/>
              <a:ext cx="950437" cy="8123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leak seals vetter">
              <a:extLst>
                <a:ext uri="{FF2B5EF4-FFF2-40B4-BE49-F238E27FC236}">
                  <a16:creationId xmlns:a16="http://schemas.microsoft.com/office/drawing/2014/main" id="{78876D37-2529-E77A-9771-4676A999E7E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41500" y="4584931"/>
              <a:ext cx="934956" cy="823313"/>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4" descr="Image result for tents vetter">
            <a:extLst>
              <a:ext uri="{FF2B5EF4-FFF2-40B4-BE49-F238E27FC236}">
                <a16:creationId xmlns:a16="http://schemas.microsoft.com/office/drawing/2014/main" id="{76A0BD37-8600-02D8-5C14-AB7BDAFCEF1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8203" y="5460273"/>
            <a:ext cx="2431123" cy="119104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result for vetter leak seals">
            <a:extLst>
              <a:ext uri="{FF2B5EF4-FFF2-40B4-BE49-F238E27FC236}">
                <a16:creationId xmlns:a16="http://schemas.microsoft.com/office/drawing/2014/main" id="{8F0CB342-C5EA-8830-B7B2-1F6A56CA10E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30799" y="3410957"/>
            <a:ext cx="2431123" cy="17488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9" descr="Image result for IDex safety Cushions">
            <a:extLst>
              <a:ext uri="{FF2B5EF4-FFF2-40B4-BE49-F238E27FC236}">
                <a16:creationId xmlns:a16="http://schemas.microsoft.com/office/drawing/2014/main" id="{55D94524-87BF-BD18-8FF2-E24211126EE0}"/>
              </a:ext>
            </a:extLst>
          </p:cNvPr>
          <p:cNvPicPr>
            <a:picLocks noChangeAspect="1" noChangeArrowheads="1"/>
          </p:cNvPicPr>
          <p:nvPr/>
        </p:nvPicPr>
        <p:blipFill>
          <a:blip r:embed="rId14" cstate="print"/>
          <a:srcRect/>
          <a:stretch>
            <a:fillRect/>
          </a:stretch>
        </p:blipFill>
        <p:spPr bwMode="auto">
          <a:xfrm>
            <a:off x="3630799" y="5460273"/>
            <a:ext cx="2431123" cy="1082248"/>
          </a:xfrm>
          <a:prstGeom prst="rect">
            <a:avLst/>
          </a:prstGeom>
          <a:noFill/>
        </p:spPr>
      </p:pic>
      <p:sp>
        <p:nvSpPr>
          <p:cNvPr id="16" name="Rectangle 15">
            <a:extLst>
              <a:ext uri="{FF2B5EF4-FFF2-40B4-BE49-F238E27FC236}">
                <a16:creationId xmlns:a16="http://schemas.microsoft.com/office/drawing/2014/main" id="{1124DFD4-8F53-579F-46D7-9E3A46F14029}"/>
              </a:ext>
            </a:extLst>
          </p:cNvPr>
          <p:cNvSpPr/>
          <p:nvPr/>
        </p:nvSpPr>
        <p:spPr>
          <a:xfrm>
            <a:off x="793927" y="3028012"/>
            <a:ext cx="1743085" cy="338554"/>
          </a:xfrm>
          <a:prstGeom prst="rect">
            <a:avLst/>
          </a:prstGeom>
        </p:spPr>
        <p:txBody>
          <a:bodyPr wrap="square">
            <a:spAutoFit/>
          </a:bodyPr>
          <a:lstStyle/>
          <a:p>
            <a:pPr algn="ctr"/>
            <a:r>
              <a:rPr lang="en-IN" sz="1600" b="1" dirty="0">
                <a:solidFill>
                  <a:schemeClr val="tx1">
                    <a:lumMod val="95000"/>
                    <a:lumOff val="5000"/>
                  </a:schemeClr>
                </a:solidFill>
                <a:latin typeface="arial" panose="020B0604020202020204" pitchFamily="34" charset="0"/>
              </a:rPr>
              <a:t>Lifting Bag</a:t>
            </a:r>
          </a:p>
        </p:txBody>
      </p:sp>
      <p:sp>
        <p:nvSpPr>
          <p:cNvPr id="17" name="Rectangle 16">
            <a:extLst>
              <a:ext uri="{FF2B5EF4-FFF2-40B4-BE49-F238E27FC236}">
                <a16:creationId xmlns:a16="http://schemas.microsoft.com/office/drawing/2014/main" id="{B3779963-38BF-F371-5678-73A807E02A1E}"/>
              </a:ext>
            </a:extLst>
          </p:cNvPr>
          <p:cNvSpPr/>
          <p:nvPr/>
        </p:nvSpPr>
        <p:spPr>
          <a:xfrm>
            <a:off x="3550654" y="3094940"/>
            <a:ext cx="2321215" cy="307777"/>
          </a:xfrm>
          <a:prstGeom prst="rect">
            <a:avLst/>
          </a:prstGeom>
        </p:spPr>
        <p:txBody>
          <a:bodyPr wrap="square">
            <a:spAutoFit/>
          </a:bodyPr>
          <a:lstStyle/>
          <a:p>
            <a:pPr algn="ctr"/>
            <a:r>
              <a:rPr lang="en-IN" sz="1400" b="1" dirty="0">
                <a:solidFill>
                  <a:schemeClr val="tx1">
                    <a:lumMod val="95000"/>
                    <a:lumOff val="5000"/>
                  </a:schemeClr>
                </a:solidFill>
                <a:latin typeface="Times New Roman" panose="02020603050405020304" pitchFamily="18" charset="0"/>
                <a:cs typeface="Times New Roman" panose="02020603050405020304" pitchFamily="18" charset="0"/>
              </a:rPr>
              <a:t>Connectable Lifting Bag</a:t>
            </a:r>
          </a:p>
        </p:txBody>
      </p:sp>
      <p:sp>
        <p:nvSpPr>
          <p:cNvPr id="18" name="Rectangle 17">
            <a:extLst>
              <a:ext uri="{FF2B5EF4-FFF2-40B4-BE49-F238E27FC236}">
                <a16:creationId xmlns:a16="http://schemas.microsoft.com/office/drawing/2014/main" id="{9FF5C0DE-08B9-0ABF-C194-622EF7036056}"/>
              </a:ext>
            </a:extLst>
          </p:cNvPr>
          <p:cNvSpPr/>
          <p:nvPr/>
        </p:nvSpPr>
        <p:spPr>
          <a:xfrm>
            <a:off x="8962623" y="3977616"/>
            <a:ext cx="1889797" cy="307777"/>
          </a:xfrm>
          <a:prstGeom prst="rect">
            <a:avLst/>
          </a:prstGeom>
        </p:spPr>
        <p:txBody>
          <a:bodyPr wrap="square">
            <a:spAutoFit/>
          </a:bodyPr>
          <a:lstStyle/>
          <a:p>
            <a:pPr algn="ctr"/>
            <a:r>
              <a:rPr lang="en-IN" sz="1400" b="1" dirty="0">
                <a:solidFill>
                  <a:schemeClr val="tx1">
                    <a:lumMod val="95000"/>
                    <a:lumOff val="5000"/>
                  </a:schemeClr>
                </a:solidFill>
                <a:latin typeface="Times New Roman" panose="02020603050405020304" pitchFamily="18" charset="0"/>
                <a:cs typeface="Times New Roman" panose="02020603050405020304" pitchFamily="18" charset="0"/>
              </a:rPr>
              <a:t>Aircraft Lifting Bag</a:t>
            </a:r>
          </a:p>
        </p:txBody>
      </p:sp>
      <p:sp>
        <p:nvSpPr>
          <p:cNvPr id="19" name="Rectangle 18">
            <a:extLst>
              <a:ext uri="{FF2B5EF4-FFF2-40B4-BE49-F238E27FC236}">
                <a16:creationId xmlns:a16="http://schemas.microsoft.com/office/drawing/2014/main" id="{8AFDAA03-3AC1-0714-4211-8949625F2956}"/>
              </a:ext>
            </a:extLst>
          </p:cNvPr>
          <p:cNvSpPr/>
          <p:nvPr/>
        </p:nvSpPr>
        <p:spPr>
          <a:xfrm>
            <a:off x="8962623" y="6444394"/>
            <a:ext cx="1969833" cy="307777"/>
          </a:xfrm>
          <a:prstGeom prst="rect">
            <a:avLst/>
          </a:prstGeom>
        </p:spPr>
        <p:txBody>
          <a:bodyPr wrap="square">
            <a:spAutoFit/>
          </a:bodyPr>
          <a:lstStyle/>
          <a:p>
            <a:pPr algn="ctr"/>
            <a:r>
              <a:rPr lang="en-IN" sz="1400" b="1" dirty="0">
                <a:solidFill>
                  <a:schemeClr val="tx1">
                    <a:lumMod val="95000"/>
                    <a:lumOff val="5000"/>
                  </a:schemeClr>
                </a:solidFill>
                <a:latin typeface="Times New Roman" panose="02020603050405020304" pitchFamily="18" charset="0"/>
                <a:cs typeface="Times New Roman" panose="02020603050405020304" pitchFamily="18" charset="0"/>
              </a:rPr>
              <a:t>Leak Sealing </a:t>
            </a:r>
          </a:p>
        </p:txBody>
      </p:sp>
      <p:sp>
        <p:nvSpPr>
          <p:cNvPr id="20" name="TextBox 19">
            <a:extLst>
              <a:ext uri="{FF2B5EF4-FFF2-40B4-BE49-F238E27FC236}">
                <a16:creationId xmlns:a16="http://schemas.microsoft.com/office/drawing/2014/main" id="{DE95A181-C1AB-7EF7-3A8A-D9B25DD16D14}"/>
              </a:ext>
            </a:extLst>
          </p:cNvPr>
          <p:cNvSpPr txBox="1"/>
          <p:nvPr/>
        </p:nvSpPr>
        <p:spPr>
          <a:xfrm>
            <a:off x="515664" y="5152496"/>
            <a:ext cx="2422607"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Decontamination Chambers</a:t>
            </a:r>
          </a:p>
        </p:txBody>
      </p:sp>
      <p:sp>
        <p:nvSpPr>
          <p:cNvPr id="21" name="TextBox 20">
            <a:extLst>
              <a:ext uri="{FF2B5EF4-FFF2-40B4-BE49-F238E27FC236}">
                <a16:creationId xmlns:a16="http://schemas.microsoft.com/office/drawing/2014/main" id="{D40E36B9-8E35-49C3-8C1E-CA62C1D6B922}"/>
              </a:ext>
            </a:extLst>
          </p:cNvPr>
          <p:cNvSpPr txBox="1"/>
          <p:nvPr/>
        </p:nvSpPr>
        <p:spPr>
          <a:xfrm>
            <a:off x="3883172" y="5120428"/>
            <a:ext cx="1806806"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Rescue Paths</a:t>
            </a:r>
          </a:p>
        </p:txBody>
      </p:sp>
      <p:sp>
        <p:nvSpPr>
          <p:cNvPr id="22" name="TextBox 21">
            <a:extLst>
              <a:ext uri="{FF2B5EF4-FFF2-40B4-BE49-F238E27FC236}">
                <a16:creationId xmlns:a16="http://schemas.microsoft.com/office/drawing/2014/main" id="{8F5CCE03-7300-7E4D-45FF-AEAD25A182C6}"/>
              </a:ext>
            </a:extLst>
          </p:cNvPr>
          <p:cNvSpPr txBox="1"/>
          <p:nvPr/>
        </p:nvSpPr>
        <p:spPr>
          <a:xfrm>
            <a:off x="925723" y="6497431"/>
            <a:ext cx="1254725"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Tents</a:t>
            </a:r>
          </a:p>
        </p:txBody>
      </p:sp>
      <p:sp>
        <p:nvSpPr>
          <p:cNvPr id="23" name="Rectangle 22">
            <a:extLst>
              <a:ext uri="{FF2B5EF4-FFF2-40B4-BE49-F238E27FC236}">
                <a16:creationId xmlns:a16="http://schemas.microsoft.com/office/drawing/2014/main" id="{9304F072-1406-2047-E1D7-D7E6CDB26E94}"/>
              </a:ext>
            </a:extLst>
          </p:cNvPr>
          <p:cNvSpPr/>
          <p:nvPr/>
        </p:nvSpPr>
        <p:spPr>
          <a:xfrm>
            <a:off x="2938271" y="6544402"/>
            <a:ext cx="4029618" cy="307777"/>
          </a:xfrm>
          <a:prstGeom prst="rect">
            <a:avLst/>
          </a:prstGeom>
        </p:spPr>
        <p:txBody>
          <a:bodyPr wrap="square">
            <a:spAutoFit/>
          </a:bodyPr>
          <a:lstStyle/>
          <a:p>
            <a:pPr algn="ctr"/>
            <a:r>
              <a:rPr lang="en-US" sz="1400" b="1" dirty="0">
                <a:solidFill>
                  <a:schemeClr val="tx1">
                    <a:lumMod val="95000"/>
                    <a:lumOff val="5000"/>
                  </a:schemeClr>
                </a:solidFill>
                <a:latin typeface="Times New Roman" panose="02020603050405020304" pitchFamily="18" charset="0"/>
                <a:cs typeface="Times New Roman" panose="02020603050405020304" pitchFamily="18" charset="0"/>
              </a:rPr>
              <a:t>SAFETY CUSHION / JUMP CUSHION</a:t>
            </a:r>
          </a:p>
        </p:txBody>
      </p:sp>
    </p:spTree>
    <p:extLst>
      <p:ext uri="{BB962C8B-B14F-4D97-AF65-F5344CB8AC3E}">
        <p14:creationId xmlns:p14="http://schemas.microsoft.com/office/powerpoint/2010/main" val="1066788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8347166" y="0"/>
            <a:ext cx="3844834"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BFF2101A-65A2-DA98-4D89-E847622A0311}"/>
              </a:ext>
            </a:extLst>
          </p:cNvPr>
          <p:cNvSpPr txBox="1">
            <a:spLocks/>
          </p:cNvSpPr>
          <p:nvPr/>
        </p:nvSpPr>
        <p:spPr>
          <a:xfrm>
            <a:off x="163475" y="558101"/>
            <a:ext cx="4083728" cy="670400"/>
          </a:xfrm>
          <a:prstGeom prst="rect">
            <a:avLst/>
          </a:prstGeom>
        </p:spPr>
        <p:txBody>
          <a:bodyPr>
            <a:normAutofit fontScale="67500" lnSpcReduction="200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Rescue Tools</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91BA5AC-A350-5F92-857A-F5C555B23097}"/>
              </a:ext>
            </a:extLst>
          </p:cNvPr>
          <p:cNvPicPr>
            <a:picLocks noChangeAspect="1"/>
          </p:cNvPicPr>
          <p:nvPr/>
        </p:nvPicPr>
        <p:blipFill>
          <a:blip r:embed="rId5"/>
          <a:stretch>
            <a:fillRect/>
          </a:stretch>
        </p:blipFill>
        <p:spPr>
          <a:xfrm>
            <a:off x="1188720" y="929390"/>
            <a:ext cx="9322884" cy="6316461"/>
          </a:xfrm>
          <a:prstGeom prst="rect">
            <a:avLst/>
          </a:prstGeom>
        </p:spPr>
      </p:pic>
    </p:spTree>
    <p:extLst>
      <p:ext uri="{BB962C8B-B14F-4D97-AF65-F5344CB8AC3E}">
        <p14:creationId xmlns:p14="http://schemas.microsoft.com/office/powerpoint/2010/main" val="2054940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pic>
        <p:nvPicPr>
          <p:cNvPr id="3" name="Picture 2" descr="http://www.bauer-kompressoren.de/fileadmin/_processed_/csm_junior-2-e-front_7ca09e9539.jpg">
            <a:extLst>
              <a:ext uri="{FF2B5EF4-FFF2-40B4-BE49-F238E27FC236}">
                <a16:creationId xmlns:a16="http://schemas.microsoft.com/office/drawing/2014/main" id="{C10D1807-8B16-3625-8FF4-7371C7F3116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212" t="10401" r="18182" b="13268"/>
          <a:stretch/>
        </p:blipFill>
        <p:spPr bwMode="auto">
          <a:xfrm>
            <a:off x="558748" y="2553242"/>
            <a:ext cx="1505252" cy="15099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ttp://www.bauer-kompressoren.de/fileadmin/_processed_/csm_pe-te-100_f5b42f50d4.jpg">
            <a:extLst>
              <a:ext uri="{FF2B5EF4-FFF2-40B4-BE49-F238E27FC236}">
                <a16:creationId xmlns:a16="http://schemas.microsoft.com/office/drawing/2014/main" id="{C771E1DF-4C0C-498A-90F2-1C5CD31D510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652" t="23981" r="15655" b="10390"/>
          <a:stretch/>
        </p:blipFill>
        <p:spPr bwMode="auto">
          <a:xfrm>
            <a:off x="9893101" y="2325281"/>
            <a:ext cx="1505252" cy="1737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www.bauer-kompressoren.de/fileadmin/_processed_/csm_mini-verticus-super-silent-filling-hose_cb2e7b6c7f.jpg">
            <a:extLst>
              <a:ext uri="{FF2B5EF4-FFF2-40B4-BE49-F238E27FC236}">
                <a16:creationId xmlns:a16="http://schemas.microsoft.com/office/drawing/2014/main" id="{DE537CF7-9B9E-7179-09E9-8B0860197F7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856" t="11306" r="28065" b="8967"/>
          <a:stretch/>
        </p:blipFill>
        <p:spPr bwMode="auto">
          <a:xfrm>
            <a:off x="558748" y="4721010"/>
            <a:ext cx="1338828" cy="16329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FDF50F1-9FD3-B32F-3DA8-BFE09BDD39F5}"/>
              </a:ext>
            </a:extLst>
          </p:cNvPr>
          <p:cNvSpPr/>
          <p:nvPr/>
        </p:nvSpPr>
        <p:spPr>
          <a:xfrm>
            <a:off x="672835" y="4296545"/>
            <a:ext cx="1813462" cy="307777"/>
          </a:xfrm>
          <a:prstGeom prst="rect">
            <a:avLst/>
          </a:prstGeom>
        </p:spPr>
        <p:txBody>
          <a:bodyPr wrap="square">
            <a:spAutoFit/>
          </a:bodyPr>
          <a:lstStyle/>
          <a:p>
            <a:pPr defTabSz="914336"/>
            <a:r>
              <a:rPr lang="en-US" sz="1400" b="1" dirty="0">
                <a:solidFill>
                  <a:srgbClr val="9BBB59">
                    <a:lumMod val="50000"/>
                  </a:srgbClr>
                </a:solidFill>
                <a:latin typeface="Arial" panose="020B0604020202020204" pitchFamily="34" charset="0"/>
              </a:rPr>
              <a:t>JUNIOR II </a:t>
            </a:r>
            <a:endParaRPr lang="en-IN" sz="1400" b="1" dirty="0">
              <a:solidFill>
                <a:prstClr val="black"/>
              </a:solidFill>
              <a:latin typeface="Calibri"/>
            </a:endParaRPr>
          </a:p>
        </p:txBody>
      </p:sp>
      <p:sp>
        <p:nvSpPr>
          <p:cNvPr id="8" name="Rectangle 7">
            <a:extLst>
              <a:ext uri="{FF2B5EF4-FFF2-40B4-BE49-F238E27FC236}">
                <a16:creationId xmlns:a16="http://schemas.microsoft.com/office/drawing/2014/main" id="{4CC7F281-7D78-F066-B4FC-E53AD60E1B7B}"/>
              </a:ext>
            </a:extLst>
          </p:cNvPr>
          <p:cNvSpPr/>
          <p:nvPr/>
        </p:nvSpPr>
        <p:spPr>
          <a:xfrm>
            <a:off x="10157117" y="4142656"/>
            <a:ext cx="752129" cy="307777"/>
          </a:xfrm>
          <a:prstGeom prst="rect">
            <a:avLst/>
          </a:prstGeom>
        </p:spPr>
        <p:txBody>
          <a:bodyPr wrap="none">
            <a:spAutoFit/>
          </a:bodyPr>
          <a:lstStyle/>
          <a:p>
            <a:pPr defTabSz="914336"/>
            <a:r>
              <a:rPr lang="en-US" sz="1400" b="1" dirty="0">
                <a:solidFill>
                  <a:srgbClr val="9BBB59">
                    <a:lumMod val="50000"/>
                  </a:srgbClr>
                </a:solidFill>
                <a:latin typeface="Arial" panose="020B0604020202020204" pitchFamily="34" charset="0"/>
              </a:rPr>
              <a:t>IE 100 </a:t>
            </a:r>
            <a:endParaRPr lang="en-IN" sz="1400" b="1" dirty="0">
              <a:solidFill>
                <a:prstClr val="black"/>
              </a:solidFill>
              <a:latin typeface="Calibri"/>
            </a:endParaRPr>
          </a:p>
        </p:txBody>
      </p:sp>
      <p:sp>
        <p:nvSpPr>
          <p:cNvPr id="9" name="Rectangle 8">
            <a:extLst>
              <a:ext uri="{FF2B5EF4-FFF2-40B4-BE49-F238E27FC236}">
                <a16:creationId xmlns:a16="http://schemas.microsoft.com/office/drawing/2014/main" id="{3BE1FCE3-1F13-1786-7F40-BEFA35337D5B}"/>
              </a:ext>
            </a:extLst>
          </p:cNvPr>
          <p:cNvSpPr/>
          <p:nvPr/>
        </p:nvSpPr>
        <p:spPr>
          <a:xfrm>
            <a:off x="392324" y="6581001"/>
            <a:ext cx="1671676" cy="276999"/>
          </a:xfrm>
          <a:prstGeom prst="rect">
            <a:avLst/>
          </a:prstGeom>
        </p:spPr>
        <p:txBody>
          <a:bodyPr wrap="none">
            <a:spAutoFit/>
          </a:bodyPr>
          <a:lstStyle/>
          <a:p>
            <a:pPr defTabSz="914336"/>
            <a:r>
              <a:rPr lang="en-IN" sz="1200" b="1" dirty="0">
                <a:solidFill>
                  <a:prstClr val="black"/>
                </a:solidFill>
                <a:latin typeface="Calibri"/>
              </a:rPr>
              <a:t>Stationary</a:t>
            </a:r>
            <a:r>
              <a:rPr lang="en-IN" sz="1108" b="1" dirty="0">
                <a:solidFill>
                  <a:prstClr val="black"/>
                </a:solidFill>
                <a:latin typeface="Calibri"/>
              </a:rPr>
              <a:t> Compressors </a:t>
            </a:r>
          </a:p>
        </p:txBody>
      </p:sp>
      <p:pic>
        <p:nvPicPr>
          <p:cNvPr id="10" name="Picture 2" descr="Image result for bauer ie 250">
            <a:extLst>
              <a:ext uri="{FF2B5EF4-FFF2-40B4-BE49-F238E27FC236}">
                <a16:creationId xmlns:a16="http://schemas.microsoft.com/office/drawing/2014/main" id="{F7AB5AB8-B8FB-B9B1-9E66-94AEC6981AA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9677" r="5609" b="26167"/>
          <a:stretch/>
        </p:blipFill>
        <p:spPr bwMode="auto">
          <a:xfrm>
            <a:off x="9056231" y="4573306"/>
            <a:ext cx="2715580" cy="177431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E0FA0F-3835-D0B7-296F-86A6DDD6677C}"/>
              </a:ext>
            </a:extLst>
          </p:cNvPr>
          <p:cNvSpPr/>
          <p:nvPr/>
        </p:nvSpPr>
        <p:spPr>
          <a:xfrm>
            <a:off x="558748" y="6347625"/>
            <a:ext cx="1338828" cy="276999"/>
          </a:xfrm>
          <a:prstGeom prst="rect">
            <a:avLst/>
          </a:prstGeom>
        </p:spPr>
        <p:txBody>
          <a:bodyPr wrap="none">
            <a:spAutoFit/>
          </a:bodyPr>
          <a:lstStyle/>
          <a:p>
            <a:pPr defTabSz="914336"/>
            <a:r>
              <a:rPr lang="en-US" sz="1200" b="1" dirty="0">
                <a:solidFill>
                  <a:prstClr val="black">
                    <a:lumMod val="95000"/>
                    <a:lumOff val="5000"/>
                  </a:prstClr>
                </a:solidFill>
                <a:latin typeface="Arial" panose="020B0604020202020204" pitchFamily="34" charset="0"/>
              </a:rPr>
              <a:t>MINI-VERTICUS</a:t>
            </a:r>
            <a:endParaRPr lang="en-IN" sz="1200" dirty="0">
              <a:solidFill>
                <a:prstClr val="black">
                  <a:lumMod val="95000"/>
                  <a:lumOff val="5000"/>
                </a:prstClr>
              </a:solidFill>
              <a:latin typeface="Calibri"/>
            </a:endParaRPr>
          </a:p>
        </p:txBody>
      </p:sp>
      <p:sp>
        <p:nvSpPr>
          <p:cNvPr id="12" name="Rectangle 11">
            <a:extLst>
              <a:ext uri="{FF2B5EF4-FFF2-40B4-BE49-F238E27FC236}">
                <a16:creationId xmlns:a16="http://schemas.microsoft.com/office/drawing/2014/main" id="{E0522F62-3797-A80A-FF65-05EB62F6942D}"/>
              </a:ext>
            </a:extLst>
          </p:cNvPr>
          <p:cNvSpPr/>
          <p:nvPr/>
        </p:nvSpPr>
        <p:spPr>
          <a:xfrm>
            <a:off x="10062803" y="6531660"/>
            <a:ext cx="702436" cy="307777"/>
          </a:xfrm>
          <a:prstGeom prst="rect">
            <a:avLst/>
          </a:prstGeom>
        </p:spPr>
        <p:txBody>
          <a:bodyPr wrap="none">
            <a:spAutoFit/>
          </a:bodyPr>
          <a:lstStyle/>
          <a:p>
            <a:pPr defTabSz="914336"/>
            <a:r>
              <a:rPr lang="en-US" sz="1400" b="1" dirty="0">
                <a:solidFill>
                  <a:prstClr val="black">
                    <a:lumMod val="95000"/>
                    <a:lumOff val="5000"/>
                  </a:prstClr>
                </a:solidFill>
                <a:latin typeface="Arial" panose="020B0604020202020204" pitchFamily="34" charset="0"/>
              </a:rPr>
              <a:t>IE 250</a:t>
            </a:r>
            <a:endParaRPr lang="en-IN" sz="1400" dirty="0">
              <a:solidFill>
                <a:prstClr val="black">
                  <a:lumMod val="95000"/>
                  <a:lumOff val="5000"/>
                </a:prstClr>
              </a:solidFill>
              <a:latin typeface="Calibri"/>
            </a:endParaRPr>
          </a:p>
        </p:txBody>
      </p:sp>
      <p:pic>
        <p:nvPicPr>
          <p:cNvPr id="13" name="Picture 4" descr="Image result for bauer cfs 5.5">
            <a:extLst>
              <a:ext uri="{FF2B5EF4-FFF2-40B4-BE49-F238E27FC236}">
                <a16:creationId xmlns:a16="http://schemas.microsoft.com/office/drawing/2014/main" id="{D02310E8-DF41-BD2D-847E-EAAF89F2BF4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35963" y="4862320"/>
            <a:ext cx="2433906" cy="162661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732EBDFF-5C95-BB35-F00C-EB8B0851D9C1}"/>
              </a:ext>
            </a:extLst>
          </p:cNvPr>
          <p:cNvSpPr txBox="1">
            <a:spLocks/>
          </p:cNvSpPr>
          <p:nvPr/>
        </p:nvSpPr>
        <p:spPr>
          <a:xfrm>
            <a:off x="0" y="702302"/>
            <a:ext cx="8569465" cy="497187"/>
          </a:xfrm>
          <a:prstGeom prst="rect">
            <a:avLst/>
          </a:prstGeom>
        </p:spPr>
        <p:txBody>
          <a:bodyPr>
            <a:noAutofit/>
          </a:bodyPr>
          <a:lstStyle>
            <a:lvl1pPr algn="l" defTabSz="914400" rtl="0" eaLnBrk="1" latinLnBrk="0" hangingPunct="1">
              <a:lnSpc>
                <a:spcPct val="90000"/>
              </a:lnSpc>
              <a:spcBef>
                <a:spcPct val="0"/>
              </a:spcBef>
              <a:buNone/>
              <a:defRPr sz="5400" kern="1200" cap="all"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4000" b="1" dirty="0">
                <a:latin typeface="Times New Roman" panose="02020603050405020304" pitchFamily="18" charset="0"/>
                <a:cs typeface="Times New Roman" panose="02020603050405020304" pitchFamily="18" charset="0"/>
              </a:rPr>
              <a:t>Breathing Air Compressors</a:t>
            </a:r>
            <a:endParaRPr lang="en-IN" sz="4000" b="1"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87FBA13C-9578-C862-4B81-8BFC9A5BFB38}"/>
              </a:ext>
            </a:extLst>
          </p:cNvPr>
          <p:cNvSpPr/>
          <p:nvPr/>
        </p:nvSpPr>
        <p:spPr>
          <a:xfrm>
            <a:off x="2673488" y="2477498"/>
            <a:ext cx="6382743" cy="1200329"/>
          </a:xfrm>
          <a:prstGeom prst="rect">
            <a:avLst/>
          </a:prstGeom>
        </p:spPr>
        <p:txBody>
          <a:bodyPr wrap="square">
            <a:spAutoFit/>
          </a:bodyPr>
          <a:lstStyle/>
          <a:p>
            <a:pPr defTabSz="914336"/>
            <a:r>
              <a:rPr lang="en-US" b="1" dirty="0">
                <a:solidFill>
                  <a:prstClr val="black">
                    <a:lumMod val="95000"/>
                    <a:lumOff val="5000"/>
                  </a:prstClr>
                </a:solidFill>
                <a:latin typeface="Times New Roman" panose="02020603050405020304" pitchFamily="18" charset="0"/>
                <a:cs typeface="Times New Roman" panose="02020603050405020304" pitchFamily="18" charset="0"/>
              </a:rPr>
              <a:t>                                 Portable Compressors:</a:t>
            </a:r>
          </a:p>
          <a:p>
            <a:pPr defTabSz="914336"/>
            <a:r>
              <a:rPr lang="en-US" dirty="0">
                <a:solidFill>
                  <a:prstClr val="black">
                    <a:lumMod val="95000"/>
                    <a:lumOff val="5000"/>
                  </a:prstClr>
                </a:solidFill>
                <a:latin typeface="Times New Roman" panose="02020603050405020304" pitchFamily="18" charset="0"/>
                <a:cs typeface="Times New Roman" panose="02020603050405020304" pitchFamily="18" charset="0"/>
              </a:rPr>
              <a:t>Portable Breathing Air Compressor with rate of Free Air Delivery @ 100 lpm , 140 lpm.The compact classic among mobile breathing air compressors </a:t>
            </a:r>
          </a:p>
        </p:txBody>
      </p:sp>
      <p:sp>
        <p:nvSpPr>
          <p:cNvPr id="16" name="Rectangle 15">
            <a:extLst>
              <a:ext uri="{FF2B5EF4-FFF2-40B4-BE49-F238E27FC236}">
                <a16:creationId xmlns:a16="http://schemas.microsoft.com/office/drawing/2014/main" id="{B129A2FD-A945-A472-1E53-61C4245B1841}"/>
              </a:ext>
            </a:extLst>
          </p:cNvPr>
          <p:cNvSpPr/>
          <p:nvPr/>
        </p:nvSpPr>
        <p:spPr>
          <a:xfrm>
            <a:off x="4673117" y="6486124"/>
            <a:ext cx="2780569" cy="307777"/>
          </a:xfrm>
          <a:prstGeom prst="rect">
            <a:avLst/>
          </a:prstGeom>
        </p:spPr>
        <p:txBody>
          <a:bodyPr wrap="none">
            <a:spAutoFit/>
          </a:bodyPr>
          <a:lstStyle/>
          <a:p>
            <a:pPr defTabSz="914336"/>
            <a:r>
              <a:rPr lang="en-IN" sz="1400" b="1" dirty="0">
                <a:solidFill>
                  <a:prstClr val="black"/>
                </a:solidFill>
                <a:latin typeface="Calibri"/>
              </a:rPr>
              <a:t>Safety Containment Filling Stations</a:t>
            </a:r>
          </a:p>
        </p:txBody>
      </p:sp>
      <p:sp>
        <p:nvSpPr>
          <p:cNvPr id="17" name="TextBox 16">
            <a:extLst>
              <a:ext uri="{FF2B5EF4-FFF2-40B4-BE49-F238E27FC236}">
                <a16:creationId xmlns:a16="http://schemas.microsoft.com/office/drawing/2014/main" id="{E92B3C61-7044-F851-45B8-53787F79AE3A}"/>
              </a:ext>
            </a:extLst>
          </p:cNvPr>
          <p:cNvSpPr txBox="1"/>
          <p:nvPr/>
        </p:nvSpPr>
        <p:spPr>
          <a:xfrm>
            <a:off x="2781194" y="4115592"/>
            <a:ext cx="6382742" cy="584775"/>
          </a:xfrm>
          <a:prstGeom prst="rect">
            <a:avLst/>
          </a:prstGeom>
          <a:noFill/>
        </p:spPr>
        <p:txBody>
          <a:bodyPr wrap="square" rtlCol="0">
            <a:spAutoFit/>
          </a:bodyPr>
          <a:lstStyle/>
          <a:p>
            <a:pPr defTabSz="914336"/>
            <a:r>
              <a:rPr lang="en-IN" sz="1600" dirty="0">
                <a:solidFill>
                  <a:prstClr val="black"/>
                </a:solidFill>
                <a:latin typeface="Times New Roman" panose="02020603050405020304" pitchFamily="18" charset="0"/>
                <a:cs typeface="Times New Roman" panose="02020603050405020304" pitchFamily="18" charset="0"/>
              </a:rPr>
              <a:t>Stationary High pressure </a:t>
            </a:r>
            <a:r>
              <a:rPr lang="en-IN" sz="1600" b="1" dirty="0">
                <a:solidFill>
                  <a:prstClr val="black"/>
                </a:solidFill>
                <a:latin typeface="Times New Roman" panose="02020603050405020304" pitchFamily="18" charset="0"/>
                <a:cs typeface="Times New Roman" panose="02020603050405020304" pitchFamily="18" charset="0"/>
              </a:rPr>
              <a:t>Breathing</a:t>
            </a:r>
            <a:r>
              <a:rPr lang="en-IN" sz="1600" dirty="0">
                <a:solidFill>
                  <a:prstClr val="black"/>
                </a:solidFill>
                <a:latin typeface="Times New Roman" panose="02020603050405020304" pitchFamily="18" charset="0"/>
                <a:cs typeface="Times New Roman" panose="02020603050405020304" pitchFamily="18" charset="0"/>
              </a:rPr>
              <a:t> Air Compressors. Used for filling high pressure cylinder . Comes in the capacity more than 200lpm </a:t>
            </a:r>
          </a:p>
        </p:txBody>
      </p:sp>
    </p:spTree>
    <p:extLst>
      <p:ext uri="{BB962C8B-B14F-4D97-AF65-F5344CB8AC3E}">
        <p14:creationId xmlns:p14="http://schemas.microsoft.com/office/powerpoint/2010/main" val="3203759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extBox 2">
            <a:extLst>
              <a:ext uri="{FF2B5EF4-FFF2-40B4-BE49-F238E27FC236}">
                <a16:creationId xmlns:a16="http://schemas.microsoft.com/office/drawing/2014/main" id="{EF34D2CD-1AC7-8EEA-B234-451A49D171E7}"/>
              </a:ext>
            </a:extLst>
          </p:cNvPr>
          <p:cNvSpPr txBox="1"/>
          <p:nvPr/>
        </p:nvSpPr>
        <p:spPr>
          <a:xfrm>
            <a:off x="-1" y="176104"/>
            <a:ext cx="10959738" cy="1323439"/>
          </a:xfrm>
          <a:prstGeom prst="rect">
            <a:avLst/>
          </a:prstGeom>
          <a:noFill/>
        </p:spPr>
        <p:txBody>
          <a:bodyPr wrap="square" rtlCol="0">
            <a:spAutoFit/>
          </a:bodyPr>
          <a:lstStyle/>
          <a:p>
            <a:r>
              <a:rPr lang="en-GB" sz="4000" b="1" dirty="0">
                <a:solidFill>
                  <a:schemeClr val="tx1">
                    <a:lumMod val="75000"/>
                    <a:lumOff val="25000"/>
                  </a:schemeClr>
                </a:solidFill>
                <a:latin typeface="Times New Roman" panose="02020603050405020304" pitchFamily="18" charset="0"/>
                <a:cs typeface="Times New Roman" panose="02020603050405020304" pitchFamily="18" charset="0"/>
              </a:rPr>
              <a:t>Simulators, Fie Fighting Vehicles and Breathing AIR Gallery</a:t>
            </a:r>
            <a:endParaRPr lang="en-IN" sz="4000" dirty="0">
              <a:latin typeface="Times New Roman" panose="02020603050405020304" pitchFamily="18" charset="0"/>
              <a:cs typeface="Times New Roman" panose="02020603050405020304" pitchFamily="18" charset="0"/>
            </a:endParaRPr>
          </a:p>
        </p:txBody>
      </p:sp>
      <p:pic>
        <p:nvPicPr>
          <p:cNvPr id="4" name="Content Placeholder 6">
            <a:extLst>
              <a:ext uri="{FF2B5EF4-FFF2-40B4-BE49-F238E27FC236}">
                <a16:creationId xmlns:a16="http://schemas.microsoft.com/office/drawing/2014/main" id="{5ED44E4A-214F-F73E-B395-78FFDBB1CC2A}"/>
              </a:ext>
            </a:extLst>
          </p:cNvPr>
          <p:cNvPicPr>
            <a:picLocks noChangeAspect="1"/>
          </p:cNvPicPr>
          <p:nvPr/>
        </p:nvPicPr>
        <p:blipFill>
          <a:blip r:embed="rId4">
            <a:extLst>
              <a:ext uri="{28A0092B-C50C-407E-A947-70E740481C1C}">
                <a14:useLocalDpi xmlns:a14="http://schemas.microsoft.com/office/drawing/2010/main" val="0"/>
              </a:ext>
            </a:extLst>
          </a:blip>
          <a:srcRect l="2719" r="2719"/>
          <a:stretch/>
        </p:blipFill>
        <p:spPr>
          <a:xfrm>
            <a:off x="35883" y="1901102"/>
            <a:ext cx="3630963" cy="2065412"/>
          </a:xfrm>
          <a:prstGeom prst="rect">
            <a:avLst/>
          </a:prstGeom>
          <a:ln>
            <a:noFill/>
          </a:ln>
          <a:effectLst>
            <a:softEdge rad="112500"/>
          </a:effectLst>
        </p:spPr>
      </p:pic>
      <p:pic>
        <p:nvPicPr>
          <p:cNvPr id="5" name="Picture 2" descr="Live Fire Training Solutions Firefighter training that could save your life">
            <a:extLst>
              <a:ext uri="{FF2B5EF4-FFF2-40B4-BE49-F238E27FC236}">
                <a16:creationId xmlns:a16="http://schemas.microsoft.com/office/drawing/2014/main" id="{2A0E8866-24C7-CB50-9AC8-32D7C4D65A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83" y="3924192"/>
            <a:ext cx="3726220" cy="27861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Content Placeholder 4" descr="A picture containing truck, road, outdoor, large&#10;&#10;Description automatically generated">
            <a:extLst>
              <a:ext uri="{FF2B5EF4-FFF2-40B4-BE49-F238E27FC236}">
                <a16:creationId xmlns:a16="http://schemas.microsoft.com/office/drawing/2014/main" id="{ED7999E8-03DE-F8A7-BF29-7C37FCCD0B5F}"/>
              </a:ext>
            </a:extLst>
          </p:cNvPr>
          <p:cNvPicPr>
            <a:picLocks noChangeAspect="1"/>
          </p:cNvPicPr>
          <p:nvPr/>
        </p:nvPicPr>
        <p:blipFill rotWithShape="1">
          <a:blip r:embed="rId6">
            <a:extLst>
              <a:ext uri="{28A0092B-C50C-407E-A947-70E740481C1C}">
                <a14:useLocalDpi xmlns:a14="http://schemas.microsoft.com/office/drawing/2010/main" val="0"/>
              </a:ext>
            </a:extLst>
          </a:blip>
          <a:stretch/>
        </p:blipFill>
        <p:spPr>
          <a:xfrm>
            <a:off x="7614881" y="1858780"/>
            <a:ext cx="4541236" cy="2107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18C3148B-BD80-0D39-95E2-D652AB8EFD10}"/>
              </a:ext>
            </a:extLst>
          </p:cNvPr>
          <p:cNvSpPr/>
          <p:nvPr/>
        </p:nvSpPr>
        <p:spPr>
          <a:xfrm>
            <a:off x="3666846" y="1901102"/>
            <a:ext cx="3819704" cy="2065412"/>
          </a:xfrm>
          <a:prstGeom prst="rect">
            <a:avLst/>
          </a:prstGeom>
          <a:blipFill dpi="0" rotWithShape="1">
            <a:blip r:embed="rId7" cstate="print">
              <a:extLst>
                <a:ext uri="{28A0092B-C50C-407E-A947-70E740481C1C}">
                  <a14:useLocalDpi xmlns:a14="http://schemas.microsoft.com/office/drawing/2010/main" val="0"/>
                </a:ext>
              </a:extLst>
            </a:blip>
            <a:srcRect/>
            <a:stretch>
              <a:fillRect l="-11144" r="-22695" b="-192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
        <p:nvSpPr>
          <p:cNvPr id="14" name="TextBox 13">
            <a:extLst>
              <a:ext uri="{FF2B5EF4-FFF2-40B4-BE49-F238E27FC236}">
                <a16:creationId xmlns:a16="http://schemas.microsoft.com/office/drawing/2014/main" id="{6ACB4C96-64AE-A57F-AD63-98B6E20218DF}"/>
              </a:ext>
            </a:extLst>
          </p:cNvPr>
          <p:cNvSpPr txBox="1"/>
          <p:nvPr/>
        </p:nvSpPr>
        <p:spPr>
          <a:xfrm>
            <a:off x="4225833" y="4851097"/>
            <a:ext cx="7739743" cy="1200329"/>
          </a:xfrm>
          <a:prstGeom prst="rect">
            <a:avLst/>
          </a:prstGeom>
          <a:noFill/>
        </p:spPr>
        <p:txBody>
          <a:bodyPr wrap="square">
            <a:spAutoFit/>
          </a:bodyPr>
          <a:lstStyle/>
          <a:p>
            <a:pPr algn="just"/>
            <a:r>
              <a:rPr lang="en-GB" sz="1800" dirty="0">
                <a:latin typeface="Times New Roman" panose="02020603050405020304" pitchFamily="18" charset="0"/>
                <a:cs typeface="Times New Roman" panose="02020603050405020304" pitchFamily="18" charset="0"/>
              </a:rPr>
              <a:t>The defence personal &amp; fire fighter during the training in the containers are confronted with real flames, extreme heat, high humidity, severely restricted visibility, and thick smoke. This allows them to train for an emergency as realistically as possible</a:t>
            </a:r>
            <a:endParaRPr lang="en-GB"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6927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extBox 2">
            <a:extLst>
              <a:ext uri="{FF2B5EF4-FFF2-40B4-BE49-F238E27FC236}">
                <a16:creationId xmlns:a16="http://schemas.microsoft.com/office/drawing/2014/main" id="{FB94F199-0360-6DFB-002A-783BC98407EF}"/>
              </a:ext>
            </a:extLst>
          </p:cNvPr>
          <p:cNvSpPr txBox="1"/>
          <p:nvPr/>
        </p:nvSpPr>
        <p:spPr>
          <a:xfrm>
            <a:off x="132071" y="176104"/>
            <a:ext cx="10633168" cy="1938992"/>
          </a:xfrm>
          <a:prstGeom prst="rect">
            <a:avLst/>
          </a:prstGeom>
          <a:noFill/>
        </p:spPr>
        <p:txBody>
          <a:bodyPr wrap="square" rtlCol="0">
            <a:spAutoFit/>
          </a:bodyPr>
          <a:lstStyle/>
          <a:p>
            <a:r>
              <a:rPr lang="en-GB" sz="4000" b="1" dirty="0">
                <a:latin typeface="Times New Roman" panose="02020603050405020304" pitchFamily="18" charset="0"/>
                <a:cs typeface="Times New Roman" panose="02020603050405020304" pitchFamily="18" charset="0"/>
              </a:rPr>
              <a:t>Hitech state of art live fire fighting training &amp; skill development centre.</a:t>
            </a:r>
            <a:endParaRPr lang="en-IN" sz="4000" b="1" dirty="0">
              <a:latin typeface="Times New Roman" panose="02020603050405020304" pitchFamily="18" charset="0"/>
              <a:cs typeface="Times New Roman" panose="02020603050405020304" pitchFamily="18" charset="0"/>
            </a:endParaRPr>
          </a:p>
          <a:p>
            <a:endParaRPr lang="en-IN" sz="4000" b="1" dirty="0">
              <a:latin typeface="Times New Roman" panose="02020603050405020304" pitchFamily="18" charset="0"/>
              <a:cs typeface="Times New Roman" panose="02020603050405020304" pitchFamily="18" charset="0"/>
            </a:endParaRPr>
          </a:p>
        </p:txBody>
      </p:sp>
      <p:pic>
        <p:nvPicPr>
          <p:cNvPr id="4" name="Picture 6" descr="Auditorium Gallery | Club Regal">
            <a:extLst>
              <a:ext uri="{FF2B5EF4-FFF2-40B4-BE49-F238E27FC236}">
                <a16:creationId xmlns:a16="http://schemas.microsoft.com/office/drawing/2014/main" id="{001D94B9-E601-06DE-8765-962954833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71" y="2034884"/>
            <a:ext cx="6740435" cy="4647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701EEA-AD66-440C-FDD7-0EBC08113A58}"/>
              </a:ext>
            </a:extLst>
          </p:cNvPr>
          <p:cNvSpPr txBox="1"/>
          <p:nvPr/>
        </p:nvSpPr>
        <p:spPr>
          <a:xfrm>
            <a:off x="7098929" y="2587908"/>
            <a:ext cx="5093071" cy="3108543"/>
          </a:xfrm>
          <a:prstGeom prst="rect">
            <a:avLst/>
          </a:prstGeom>
          <a:noFill/>
        </p:spPr>
        <p:txBody>
          <a:bodyPr wrap="square" rtlCol="0">
            <a:spAutoFit/>
          </a:bodyPr>
          <a:lstStyle/>
          <a:p>
            <a:pPr algn="ctr"/>
            <a:endParaRPr lang="en-GB" sz="2800" b="1" dirty="0">
              <a:latin typeface="Times New Roman" panose="02020603050405020304" pitchFamily="18" charset="0"/>
              <a:cs typeface="Times New Roman" panose="02020603050405020304" pitchFamily="18" charset="0"/>
            </a:endParaRPr>
          </a:p>
          <a:p>
            <a:pPr algn="ctr"/>
            <a:r>
              <a:rPr lang="en-GB" sz="2800" b="1" dirty="0">
                <a:latin typeface="Times New Roman" panose="02020603050405020304" pitchFamily="18" charset="0"/>
                <a:cs typeface="Times New Roman" panose="02020603050405020304" pitchFamily="18" charset="0"/>
              </a:rPr>
              <a:t>Hitech training centre with latest technology equipped to provide best training to defence officials and International fire fighting officials </a:t>
            </a:r>
            <a:endParaRPr lang="en-IN" sz="2800" b="1"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72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pic>
        <p:nvPicPr>
          <p:cNvPr id="9" name="Picture 8">
            <a:extLst>
              <a:ext uri="{FF2B5EF4-FFF2-40B4-BE49-F238E27FC236}">
                <a16:creationId xmlns:a16="http://schemas.microsoft.com/office/drawing/2014/main" id="{928B2B39-0199-5F8E-8C90-6627B2512196}"/>
              </a:ext>
            </a:extLst>
          </p:cNvPr>
          <p:cNvPicPr>
            <a:picLocks noChangeAspect="1"/>
          </p:cNvPicPr>
          <p:nvPr/>
        </p:nvPicPr>
        <p:blipFill>
          <a:blip r:embed="rId4"/>
          <a:stretch>
            <a:fillRect/>
          </a:stretch>
        </p:blipFill>
        <p:spPr>
          <a:xfrm>
            <a:off x="551600" y="2091823"/>
            <a:ext cx="11174850" cy="4590074"/>
          </a:xfrm>
          <a:prstGeom prst="rect">
            <a:avLst/>
          </a:prstGeom>
        </p:spPr>
      </p:pic>
      <p:sp>
        <p:nvSpPr>
          <p:cNvPr id="10" name="Title 1">
            <a:extLst>
              <a:ext uri="{FF2B5EF4-FFF2-40B4-BE49-F238E27FC236}">
                <a16:creationId xmlns:a16="http://schemas.microsoft.com/office/drawing/2014/main" id="{E72A9A34-C469-14BE-F27D-6F88AE93426F}"/>
              </a:ext>
            </a:extLst>
          </p:cNvPr>
          <p:cNvSpPr txBox="1">
            <a:spLocks/>
          </p:cNvSpPr>
          <p:nvPr/>
        </p:nvSpPr>
        <p:spPr>
          <a:xfrm>
            <a:off x="706839" y="535817"/>
            <a:ext cx="10058400" cy="8418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latin typeface="Times New Roman" panose="02020603050405020304" pitchFamily="18" charset="0"/>
                <a:cs typeface="Times New Roman" panose="02020603050405020304" pitchFamily="18" charset="0"/>
              </a:rPr>
              <a:t>CONTENT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2189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extBox 2">
            <a:extLst>
              <a:ext uri="{FF2B5EF4-FFF2-40B4-BE49-F238E27FC236}">
                <a16:creationId xmlns:a16="http://schemas.microsoft.com/office/drawing/2014/main" id="{6427C68E-D871-314B-40B2-91A2B8C3677A}"/>
              </a:ext>
            </a:extLst>
          </p:cNvPr>
          <p:cNvSpPr txBox="1"/>
          <p:nvPr/>
        </p:nvSpPr>
        <p:spPr>
          <a:xfrm>
            <a:off x="8350" y="176104"/>
            <a:ext cx="11145079" cy="2062103"/>
          </a:xfrm>
          <a:prstGeom prst="rect">
            <a:avLst/>
          </a:prstGeom>
          <a:noFill/>
        </p:spPr>
        <p:txBody>
          <a:bodyPr wrap="square" rtlCol="0">
            <a:spAutoFit/>
          </a:bodyPr>
          <a:lstStyle/>
          <a:p>
            <a:r>
              <a:rPr lang="en-GB" sz="3200" b="1" dirty="0">
                <a:solidFill>
                  <a:schemeClr val="tx1">
                    <a:lumMod val="75000"/>
                    <a:lumOff val="25000"/>
                  </a:schemeClr>
                </a:solidFill>
                <a:latin typeface="Times New Roman" panose="02020603050405020304" pitchFamily="18" charset="0"/>
                <a:cs typeface="Times New Roman" panose="02020603050405020304" pitchFamily="18" charset="0"/>
              </a:rPr>
              <a:t>Advanced tool room for component used for SCBA, SCUBA, Water mist &amp; Clean Agent Nozzles &amp; other critical spares required for defence applications.</a:t>
            </a:r>
          </a:p>
          <a:p>
            <a:endParaRPr lang="en-IN" sz="3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1F7A55F-B3C1-E98C-642B-F5A4EB145544}"/>
              </a:ext>
            </a:extLst>
          </p:cNvPr>
          <p:cNvSpPr/>
          <p:nvPr/>
        </p:nvSpPr>
        <p:spPr>
          <a:xfrm>
            <a:off x="330925" y="1923877"/>
            <a:ext cx="4114619" cy="4758020"/>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5" name="Picture 4" descr="____________-17.jpg">
            <a:extLst>
              <a:ext uri="{FF2B5EF4-FFF2-40B4-BE49-F238E27FC236}">
                <a16:creationId xmlns:a16="http://schemas.microsoft.com/office/drawing/2014/main" id="{E6BB9DF4-DB79-FB6D-4E3A-960386C4E4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6471" y="4832046"/>
            <a:ext cx="2929298" cy="1849850"/>
          </a:xfrm>
          <a:prstGeom prst="rect">
            <a:avLst/>
          </a:prstGeom>
        </p:spPr>
      </p:pic>
      <p:pic>
        <p:nvPicPr>
          <p:cNvPr id="6" name="Picture 5">
            <a:extLst>
              <a:ext uri="{FF2B5EF4-FFF2-40B4-BE49-F238E27FC236}">
                <a16:creationId xmlns:a16="http://schemas.microsoft.com/office/drawing/2014/main" id="{7B9CD885-12D9-AD97-1704-604B8B624F80}"/>
              </a:ext>
            </a:extLst>
          </p:cNvPr>
          <p:cNvPicPr>
            <a:picLocks noChangeAspect="1"/>
          </p:cNvPicPr>
          <p:nvPr/>
        </p:nvPicPr>
        <p:blipFill>
          <a:blip r:embed="rId6"/>
          <a:stretch>
            <a:fillRect/>
          </a:stretch>
        </p:blipFill>
        <p:spPr>
          <a:xfrm>
            <a:off x="7683998" y="4832047"/>
            <a:ext cx="1995579" cy="1858781"/>
          </a:xfrm>
          <a:prstGeom prst="rect">
            <a:avLst/>
          </a:prstGeom>
        </p:spPr>
      </p:pic>
      <p:pic>
        <p:nvPicPr>
          <p:cNvPr id="8" name="Picture 2" descr="CNC Machine Spare Parts, CNC Machine Spare Part, CNC Head, Tail Stock and  Chuck, सीएनसी मशीन स्पेयर - Vermaya Machine Tools, Ghaziabad | ID:  10370968497">
            <a:extLst>
              <a:ext uri="{FF2B5EF4-FFF2-40B4-BE49-F238E27FC236}">
                <a16:creationId xmlns:a16="http://schemas.microsoft.com/office/drawing/2014/main" id="{683054FE-97F0-1BAC-8DC7-2CEAD0F8FF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6471" y="1923877"/>
            <a:ext cx="7084603" cy="27610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NC Machine Spare Parts - Ball Screw Manufacturer from Ghaziabad">
            <a:extLst>
              <a:ext uri="{FF2B5EF4-FFF2-40B4-BE49-F238E27FC236}">
                <a16:creationId xmlns:a16="http://schemas.microsoft.com/office/drawing/2014/main" id="{2A4D6747-9911-C9E5-851E-E784AC3760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9577" y="4832046"/>
            <a:ext cx="2181497" cy="184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261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1"/>
            <a:ext cx="12192001" cy="898742"/>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1184290" y="44026"/>
            <a:ext cx="808452" cy="81069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5C3755C8-C978-3716-739F-C4BA3FAEDC4D}"/>
              </a:ext>
            </a:extLst>
          </p:cNvPr>
          <p:cNvSpPr txBox="1">
            <a:spLocks/>
          </p:cNvSpPr>
          <p:nvPr/>
        </p:nvSpPr>
        <p:spPr>
          <a:xfrm>
            <a:off x="464973" y="228342"/>
            <a:ext cx="10058400" cy="670400"/>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sz="4000" b="1" dirty="0">
                <a:latin typeface="Times New Roman" panose="02020603050405020304" pitchFamily="18" charset="0"/>
                <a:cs typeface="Times New Roman" panose="02020603050405020304" pitchFamily="18" charset="0"/>
              </a:rPr>
              <a:t>Impacts</a:t>
            </a:r>
          </a:p>
        </p:txBody>
      </p:sp>
      <p:sp>
        <p:nvSpPr>
          <p:cNvPr id="4" name="Content Placeholder 2">
            <a:extLst>
              <a:ext uri="{FF2B5EF4-FFF2-40B4-BE49-F238E27FC236}">
                <a16:creationId xmlns:a16="http://schemas.microsoft.com/office/drawing/2014/main" id="{0A2F210B-0CCF-ED9A-47B5-2D0452807CAE}"/>
              </a:ext>
            </a:extLst>
          </p:cNvPr>
          <p:cNvSpPr txBox="1">
            <a:spLocks/>
          </p:cNvSpPr>
          <p:nvPr/>
        </p:nvSpPr>
        <p:spPr>
          <a:xfrm>
            <a:off x="-1" y="898742"/>
            <a:ext cx="12191999" cy="6123495"/>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ts val="1200"/>
              </a:lnSpc>
              <a:spcBef>
                <a:spcPts val="600"/>
              </a:spcBef>
              <a:spcAft>
                <a:spcPts val="600"/>
              </a:spcAft>
              <a:buNone/>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market demand for alternative new technologies and systems are increasing in the firefighting, rescue, and fire training industry. Discussion on how rapid-fire safety system can be adopted for the emerging fire hazards worldwide.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1050"/>
              </a:spcBef>
              <a:spcAft>
                <a:spcPts val="600"/>
              </a:spcAft>
              <a:buNone/>
            </a:pPr>
            <a:r>
              <a:rPr lang="en-IN" sz="14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Fire Service Concerns/Mitigation Strategies</a:t>
            </a:r>
            <a:r>
              <a:rPr lang="en-IN" sz="1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07000"/>
              </a:lnSpc>
              <a:spcBef>
                <a:spcPts val="1050"/>
              </a:spcBef>
              <a:spcAft>
                <a:spcPts val="6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New technologies are being introduced into the consumer environment faster than ever but many of the firefighting tactics used today in our country are based on the past hundred years of firefighting experience. Whereas the fire service is on the front lines of environmental protection in the United States and several European countries.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1050"/>
              </a:spcBef>
              <a:spcAft>
                <a:spcPts val="600"/>
              </a:spcAft>
              <a:buNone/>
            </a:pPr>
            <a:r>
              <a:rPr lang="en-IN" sz="14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Regulatory Context</a:t>
            </a:r>
            <a:endParaRPr lang="en-IN" sz="1400" u="sng"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200"/>
              </a:lnSpc>
              <a:spcBef>
                <a:spcPts val="600"/>
              </a:spcBef>
              <a:spcAft>
                <a:spcPts val="6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new technologies, codes and standards addressing safety will need to stay at the forefront of the industry for maintaining safe and reliable fire and rescue operations worldwide.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1050"/>
              </a:spcBef>
              <a:spcAft>
                <a:spcPts val="600"/>
              </a:spcAft>
              <a:buNone/>
            </a:pPr>
            <a:r>
              <a:rPr lang="en-IN" sz="14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Fire Safety is a Sustainable Practice</a:t>
            </a:r>
            <a:endParaRPr lang="en-IN" sz="1400" u="sng"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200"/>
              </a:lnSpc>
              <a:spcBef>
                <a:spcPts val="600"/>
              </a:spcBef>
              <a:spcAft>
                <a:spcPts val="6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During a fire incident building materials are damaged, property is lost, water is wasted, and pollutants are released into the environment through the air and water. The environmental impact of the fire depends on the size and severity of the event.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ts val="1200"/>
              </a:lnSpc>
              <a:spcBef>
                <a:spcPts val="600"/>
              </a:spcBef>
              <a:spcAft>
                <a:spcPts val="600"/>
              </a:spcAft>
              <a:buNone/>
            </a:pPr>
            <a:r>
              <a:rPr lang="en-IN" sz="14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Risk Balance</a:t>
            </a:r>
            <a:endParaRPr lang="en-IN" sz="1400" u="sng"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200"/>
              </a:lnSpc>
              <a:spcBef>
                <a:spcPts val="600"/>
              </a:spcBef>
              <a:spcAft>
                <a:spcPts val="6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Each year new products, systems, and materials are developed to try and reduce the size, severity, and number of fire events. While these new solutions might protect against one risk, they could be creating a new risk of their own.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Bef>
                <a:spcPts val="1050"/>
              </a:spcBef>
              <a:spcAft>
                <a:spcPts val="600"/>
              </a:spcAft>
              <a:buNone/>
            </a:pPr>
            <a:r>
              <a:rPr lang="en-IN" sz="14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Future</a:t>
            </a:r>
            <a:endParaRPr lang="en-IN" sz="1400" u="sng"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200"/>
              </a:lnSpc>
              <a:spcBef>
                <a:spcPts val="600"/>
              </a:spcBef>
              <a:spcAft>
                <a:spcPts val="600"/>
              </a:spcAft>
            </a:pPr>
            <a:r>
              <a:rPr lang="en-I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All users additional focus on the issue of sustainability and fire safety is needed. Building designers, architects, engineers and members of the fire service need to be aware of the hazards associated with certain sustainable features.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ts val="1200"/>
              </a:lnSpc>
              <a:spcBef>
                <a:spcPts val="600"/>
              </a:spcBef>
              <a:spcAft>
                <a:spcPts val="600"/>
              </a:spcAft>
            </a:pPr>
            <a:r>
              <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AFS Cloud Fire &amp; Rescue Equipment Services is a platform which will be launched soon in country and it would be operated through providing on site servicing and assistance for any type of Firefighting and Rescue System servicing and training on site to strengthen the industrial supervision and precisely to control the constantly increased Fire Safety Systems and equipment ease of operation and as well as seeking an effective approach to solve the problem of expensive</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or being too technical.</a:t>
            </a:r>
          </a:p>
          <a:p>
            <a:endParaRPr lang="en-GB" sz="1400" dirty="0"/>
          </a:p>
        </p:txBody>
      </p:sp>
    </p:spTree>
    <p:extLst>
      <p:ext uri="{BB962C8B-B14F-4D97-AF65-F5344CB8AC3E}">
        <p14:creationId xmlns:p14="http://schemas.microsoft.com/office/powerpoint/2010/main" val="1605983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7602583" y="0"/>
            <a:ext cx="4589417" cy="156754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graphicFrame>
        <p:nvGraphicFramePr>
          <p:cNvPr id="3" name="Table 2">
            <a:extLst>
              <a:ext uri="{FF2B5EF4-FFF2-40B4-BE49-F238E27FC236}">
                <a16:creationId xmlns:a16="http://schemas.microsoft.com/office/drawing/2014/main" id="{299241C4-A8CA-F6C1-FACF-48839A984056}"/>
              </a:ext>
            </a:extLst>
          </p:cNvPr>
          <p:cNvGraphicFramePr>
            <a:graphicFrameLocks noGrp="1"/>
          </p:cNvGraphicFramePr>
          <p:nvPr>
            <p:extLst>
              <p:ext uri="{D42A27DB-BD31-4B8C-83A1-F6EECF244321}">
                <p14:modId xmlns:p14="http://schemas.microsoft.com/office/powerpoint/2010/main" val="4218034658"/>
              </p:ext>
            </p:extLst>
          </p:nvPr>
        </p:nvGraphicFramePr>
        <p:xfrm>
          <a:off x="226820" y="408440"/>
          <a:ext cx="9767453" cy="6041119"/>
        </p:xfrm>
        <a:graphic>
          <a:graphicData uri="http://schemas.openxmlformats.org/drawingml/2006/table">
            <a:tbl>
              <a:tblPr/>
              <a:tblGrid>
                <a:gridCol w="1994313">
                  <a:extLst>
                    <a:ext uri="{9D8B030D-6E8A-4147-A177-3AD203B41FA5}">
                      <a16:colId xmlns:a16="http://schemas.microsoft.com/office/drawing/2014/main" val="1769189251"/>
                    </a:ext>
                  </a:extLst>
                </a:gridCol>
                <a:gridCol w="1237369">
                  <a:extLst>
                    <a:ext uri="{9D8B030D-6E8A-4147-A177-3AD203B41FA5}">
                      <a16:colId xmlns:a16="http://schemas.microsoft.com/office/drawing/2014/main" val="879479575"/>
                    </a:ext>
                  </a:extLst>
                </a:gridCol>
                <a:gridCol w="1044669">
                  <a:extLst>
                    <a:ext uri="{9D8B030D-6E8A-4147-A177-3AD203B41FA5}">
                      <a16:colId xmlns:a16="http://schemas.microsoft.com/office/drawing/2014/main" val="1136915262"/>
                    </a:ext>
                  </a:extLst>
                </a:gridCol>
                <a:gridCol w="1079785">
                  <a:extLst>
                    <a:ext uri="{9D8B030D-6E8A-4147-A177-3AD203B41FA5}">
                      <a16:colId xmlns:a16="http://schemas.microsoft.com/office/drawing/2014/main" val="1798061970"/>
                    </a:ext>
                  </a:extLst>
                </a:gridCol>
                <a:gridCol w="1150015">
                  <a:extLst>
                    <a:ext uri="{9D8B030D-6E8A-4147-A177-3AD203B41FA5}">
                      <a16:colId xmlns:a16="http://schemas.microsoft.com/office/drawing/2014/main" val="3396758169"/>
                    </a:ext>
                  </a:extLst>
                </a:gridCol>
                <a:gridCol w="1630651">
                  <a:extLst>
                    <a:ext uri="{9D8B030D-6E8A-4147-A177-3AD203B41FA5}">
                      <a16:colId xmlns:a16="http://schemas.microsoft.com/office/drawing/2014/main" val="1822663573"/>
                    </a:ext>
                  </a:extLst>
                </a:gridCol>
                <a:gridCol w="1630651">
                  <a:extLst>
                    <a:ext uri="{9D8B030D-6E8A-4147-A177-3AD203B41FA5}">
                      <a16:colId xmlns:a16="http://schemas.microsoft.com/office/drawing/2014/main" val="563632482"/>
                    </a:ext>
                  </a:extLst>
                </a:gridCol>
              </a:tblGrid>
              <a:tr h="484513">
                <a:tc gridSpan="7">
                  <a:txBody>
                    <a:bodyPr/>
                    <a:lstStyle/>
                    <a:p>
                      <a:pPr algn="ctr" fontAlgn="b"/>
                      <a:r>
                        <a:rPr lang="en-IN" sz="2700" b="1" u="none" strike="noStrike" dirty="0">
                          <a:effectLst/>
                        </a:rPr>
                        <a:t>Competition Analysis</a:t>
                      </a:r>
                      <a:endParaRPr lang="en-IN" sz="2700" b="1" i="0" u="none" strike="noStrike" dirty="0">
                        <a:solidFill>
                          <a:srgbClr val="000000"/>
                        </a:solidFill>
                        <a:effectLst/>
                        <a:latin typeface="Calibri" panose="020F0502020204030204" pitchFamily="34" charset="0"/>
                      </a:endParaRPr>
                    </a:p>
                  </a:txBody>
                  <a:tcPr marL="10059" marR="10059" marT="10059"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23169563"/>
                  </a:ext>
                </a:extLst>
              </a:tr>
              <a:tr h="1627819">
                <a:tc>
                  <a:txBody>
                    <a:bodyPr/>
                    <a:lstStyle/>
                    <a:p>
                      <a:pPr algn="ctr" fontAlgn="ctr"/>
                      <a:r>
                        <a:rPr lang="en-IN" sz="1600" b="1" u="none" strike="noStrike" dirty="0">
                          <a:effectLst/>
                        </a:rPr>
                        <a:t>Description</a:t>
                      </a:r>
                      <a:endParaRPr lang="en-IN" sz="1600" b="1"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IN" sz="1600" b="1" u="none" strike="noStrike" dirty="0">
                          <a:effectLst/>
                        </a:rPr>
                        <a:t>ADVANCED FIRE &amp; SAFETY</a:t>
                      </a:r>
                      <a:endParaRPr lang="en-IN" sz="1600" b="1"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GB" sz="1600" b="1" i="0" u="none" strike="noStrike" dirty="0">
                          <a:solidFill>
                            <a:srgbClr val="000000"/>
                          </a:solidFill>
                          <a:effectLst/>
                          <a:latin typeface="Calibri" panose="020F0502020204030204" pitchFamily="34" charset="0"/>
                        </a:rPr>
                        <a:t>D</a:t>
                      </a:r>
                      <a:r>
                        <a:rPr lang="en-IN" sz="1600" b="1" i="0" u="none" strike="noStrike" dirty="0">
                          <a:solidFill>
                            <a:srgbClr val="000000"/>
                          </a:solidFill>
                          <a:effectLst/>
                          <a:latin typeface="Calibri" panose="020F0502020204030204" pitchFamily="34" charset="0"/>
                        </a:rPr>
                        <a:t>raeger</a:t>
                      </a:r>
                    </a:p>
                  </a:txBody>
                  <a:tcPr marL="10059" marR="10059" marT="10059" marB="0" anchor="ctr"/>
                </a:tc>
                <a:tc>
                  <a:txBody>
                    <a:bodyPr/>
                    <a:lstStyle/>
                    <a:p>
                      <a:pPr algn="ctr" fontAlgn="ctr"/>
                      <a:r>
                        <a:rPr lang="en-GB" sz="1600" b="1" i="0" u="none" strike="noStrike" dirty="0">
                          <a:solidFill>
                            <a:srgbClr val="000000"/>
                          </a:solidFill>
                          <a:effectLst/>
                          <a:latin typeface="Calibri" panose="020F0502020204030204" pitchFamily="34" charset="0"/>
                        </a:rPr>
                        <a:t>MSA</a:t>
                      </a:r>
                      <a:endParaRPr lang="en-IN" sz="1600" b="1"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IN" sz="1600" b="1" i="0" u="none" strike="noStrike" dirty="0">
                          <a:solidFill>
                            <a:srgbClr val="000000"/>
                          </a:solidFill>
                          <a:effectLst/>
                          <a:latin typeface="Calibri" panose="020F0502020204030204" pitchFamily="34" charset="0"/>
                        </a:rPr>
                        <a:t>Honeywell</a:t>
                      </a:r>
                    </a:p>
                  </a:txBody>
                  <a:tcPr marL="10059" marR="10059" marT="10059" marB="0" anchor="ctr"/>
                </a:tc>
                <a:tc>
                  <a:txBody>
                    <a:bodyPr/>
                    <a:lstStyle/>
                    <a:p>
                      <a:pPr algn="ctr" fontAlgn="ctr"/>
                      <a:r>
                        <a:rPr lang="en-GB" sz="1600" b="1" u="none" strike="noStrike" dirty="0">
                          <a:effectLst/>
                        </a:rPr>
                        <a:t>Joseph Lisle Dynamics </a:t>
                      </a:r>
                      <a:endParaRPr lang="en-GB" sz="1600" b="1"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GB" sz="1600" b="1" i="0" u="none" strike="noStrike" dirty="0">
                          <a:solidFill>
                            <a:srgbClr val="000000"/>
                          </a:solidFill>
                          <a:effectLst/>
                          <a:latin typeface="Calibri" panose="020F0502020204030204" pitchFamily="34" charset="0"/>
                        </a:rPr>
                        <a:t>Vijay Sabre</a:t>
                      </a:r>
                    </a:p>
                  </a:txBody>
                  <a:tcPr marL="10059" marR="10059" marT="10059" marB="0" anchor="ctr"/>
                </a:tc>
                <a:extLst>
                  <a:ext uri="{0D108BD9-81ED-4DB2-BD59-A6C34878D82A}">
                    <a16:rowId xmlns:a16="http://schemas.microsoft.com/office/drawing/2014/main" val="3994553823"/>
                  </a:ext>
                </a:extLst>
              </a:tr>
              <a:tr h="586111">
                <a:tc>
                  <a:txBody>
                    <a:bodyPr/>
                    <a:lstStyle/>
                    <a:p>
                      <a:pPr algn="ctr" fontAlgn="b"/>
                      <a:r>
                        <a:rPr lang="en-GB" sz="1600" b="1" i="0" u="none" strike="noStrike" dirty="0">
                          <a:solidFill>
                            <a:srgbClr val="000000"/>
                          </a:solidFill>
                          <a:effectLst/>
                          <a:latin typeface="Calibri" panose="020F0502020204030204" pitchFamily="34" charset="0"/>
                        </a:rPr>
                        <a:t>Country of Origin</a:t>
                      </a:r>
                      <a:endParaRPr lang="en-IN" sz="1600" b="1" i="0" u="none" strike="noStrike" dirty="0">
                        <a:solidFill>
                          <a:srgbClr val="000000"/>
                        </a:solidFill>
                        <a:effectLst/>
                        <a:latin typeface="Calibri" panose="020F0502020204030204" pitchFamily="34" charset="0"/>
                      </a:endParaRP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India</a:t>
                      </a:r>
                      <a:endParaRPr lang="en-IN" sz="1600" b="0" i="0" u="none" strike="noStrike" dirty="0">
                        <a:solidFill>
                          <a:srgbClr val="000000"/>
                        </a:solidFill>
                        <a:effectLst/>
                        <a:latin typeface="Calibri" panose="020F0502020204030204" pitchFamily="34" charset="0"/>
                      </a:endParaRP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Germany</a:t>
                      </a:r>
                      <a:endParaRPr lang="en-IN" sz="1600" b="0" i="0" u="none" strike="noStrike" dirty="0">
                        <a:solidFill>
                          <a:srgbClr val="000000"/>
                        </a:solidFill>
                        <a:effectLst/>
                        <a:latin typeface="Calibri" panose="020F0502020204030204" pitchFamily="34" charset="0"/>
                      </a:endParaRP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U</a:t>
                      </a:r>
                      <a:r>
                        <a:rPr lang="en-IN" sz="1600" b="0" i="0" u="none" strike="noStrike" dirty="0">
                          <a:solidFill>
                            <a:srgbClr val="000000"/>
                          </a:solidFill>
                          <a:effectLst/>
                          <a:latin typeface="Calibri" panose="020F0502020204030204" pitchFamily="34" charset="0"/>
                        </a:rPr>
                        <a:t>SA</a:t>
                      </a: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USA/C</a:t>
                      </a:r>
                      <a:r>
                        <a:rPr lang="en-IN" sz="1600" b="0" i="0" u="none" strike="noStrike" dirty="0" err="1">
                          <a:solidFill>
                            <a:srgbClr val="000000"/>
                          </a:solidFill>
                          <a:effectLst/>
                          <a:latin typeface="Calibri" panose="020F0502020204030204" pitchFamily="34" charset="0"/>
                        </a:rPr>
                        <a:t>hina</a:t>
                      </a:r>
                      <a:endParaRPr lang="en-IN" sz="1600" b="0" i="0" u="none" strike="noStrike" dirty="0">
                        <a:solidFill>
                          <a:srgbClr val="000000"/>
                        </a:solidFill>
                        <a:effectLst/>
                        <a:latin typeface="Calibri" panose="020F0502020204030204" pitchFamily="34" charset="0"/>
                      </a:endParaRP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I</a:t>
                      </a:r>
                      <a:r>
                        <a:rPr lang="en-IN" sz="1600" b="0" i="0" u="none" strike="noStrike" dirty="0" err="1">
                          <a:solidFill>
                            <a:srgbClr val="000000"/>
                          </a:solidFill>
                          <a:effectLst/>
                          <a:latin typeface="Calibri" panose="020F0502020204030204" pitchFamily="34" charset="0"/>
                        </a:rPr>
                        <a:t>ndia</a:t>
                      </a:r>
                      <a:endParaRPr lang="en-IN" sz="1600" b="0" i="0" u="none" strike="noStrike" dirty="0">
                        <a:solidFill>
                          <a:srgbClr val="000000"/>
                        </a:solidFill>
                        <a:effectLst/>
                        <a:latin typeface="Calibri" panose="020F0502020204030204" pitchFamily="34" charset="0"/>
                      </a:endParaRP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India</a:t>
                      </a:r>
                      <a:endParaRPr lang="en-IN" sz="1600" b="0" i="0" u="none" strike="noStrike" dirty="0">
                        <a:solidFill>
                          <a:srgbClr val="000000"/>
                        </a:solidFill>
                        <a:effectLst/>
                        <a:latin typeface="Calibri" panose="020F0502020204030204" pitchFamily="34" charset="0"/>
                      </a:endParaRPr>
                    </a:p>
                  </a:txBody>
                  <a:tcPr marL="10059" marR="10059" marT="10059" marB="0" anchor="b"/>
                </a:tc>
                <a:extLst>
                  <a:ext uri="{0D108BD9-81ED-4DB2-BD59-A6C34878D82A}">
                    <a16:rowId xmlns:a16="http://schemas.microsoft.com/office/drawing/2014/main" val="1790798221"/>
                  </a:ext>
                </a:extLst>
              </a:tr>
              <a:tr h="1523879">
                <a:tc>
                  <a:txBody>
                    <a:bodyPr/>
                    <a:lstStyle/>
                    <a:p>
                      <a:pPr algn="ctr" fontAlgn="b"/>
                      <a:r>
                        <a:rPr lang="en-IN" sz="1600" b="1" u="none" strike="noStrike" dirty="0">
                          <a:effectLst/>
                        </a:rPr>
                        <a:t>MANUFACTURING FACILITIES</a:t>
                      </a:r>
                      <a:endParaRPr lang="en-IN" sz="1600" b="1" i="0" u="none" strike="noStrike" dirty="0">
                        <a:solidFill>
                          <a:srgbClr val="000000"/>
                        </a:solidFill>
                        <a:effectLst/>
                        <a:latin typeface="Calibri" panose="020F0502020204030204" pitchFamily="34" charset="0"/>
                      </a:endParaRPr>
                    </a:p>
                  </a:txBody>
                  <a:tcPr marL="10059" marR="10059" marT="10059" marB="0" anchor="b"/>
                </a:tc>
                <a:tc>
                  <a:txBody>
                    <a:bodyPr/>
                    <a:lstStyle/>
                    <a:p>
                      <a:pPr algn="ctr" fontAlgn="ctr"/>
                      <a:r>
                        <a:rPr lang="en-GB" sz="1600" b="0" i="0" u="none" strike="noStrike" dirty="0">
                          <a:solidFill>
                            <a:srgbClr val="000000"/>
                          </a:solidFill>
                          <a:effectLst/>
                          <a:latin typeface="Calibri" panose="020F0502020204030204" pitchFamily="34" charset="0"/>
                        </a:rPr>
                        <a:t>1</a:t>
                      </a:r>
                      <a:r>
                        <a:rPr lang="en-IN" sz="1600" b="0" i="0" u="none" strike="noStrike" dirty="0">
                          <a:solidFill>
                            <a:srgbClr val="000000"/>
                          </a:solidFill>
                          <a:effectLst/>
                          <a:latin typeface="Calibri" panose="020F0502020204030204" pitchFamily="34" charset="0"/>
                        </a:rPr>
                        <a:t>00% made in India</a:t>
                      </a:r>
                    </a:p>
                  </a:txBody>
                  <a:tcPr marL="10059" marR="10059" marT="10059" marB="0" anchor="ctr"/>
                </a:tc>
                <a:tc>
                  <a:txBody>
                    <a:bodyPr/>
                    <a:lstStyle/>
                    <a:p>
                      <a:pPr algn="ctr" fontAlgn="ctr"/>
                      <a:r>
                        <a:rPr lang="en-GB" sz="1600" b="0" i="0" u="none" strike="noStrike" dirty="0">
                          <a:solidFill>
                            <a:srgbClr val="000000"/>
                          </a:solidFill>
                          <a:effectLst/>
                          <a:latin typeface="Calibri" panose="020F0502020204030204" pitchFamily="34" charset="0"/>
                        </a:rPr>
                        <a:t>1</a:t>
                      </a:r>
                      <a:r>
                        <a:rPr lang="en-IN" sz="1600" b="0" i="0" u="none" strike="noStrike" dirty="0">
                          <a:solidFill>
                            <a:srgbClr val="000000"/>
                          </a:solidFill>
                          <a:effectLst/>
                          <a:latin typeface="Calibri" panose="020F0502020204030204" pitchFamily="34" charset="0"/>
                        </a:rPr>
                        <a:t>00% in Germany &amp; USA</a:t>
                      </a:r>
                    </a:p>
                  </a:txBody>
                  <a:tcPr marL="10059" marR="10059" marT="10059" marB="0" anchor="ctr"/>
                </a:tc>
                <a:tc>
                  <a:txBody>
                    <a:bodyPr/>
                    <a:lstStyle/>
                    <a:p>
                      <a:pPr algn="ctr" fontAlgn="ctr"/>
                      <a:r>
                        <a:rPr lang="en-GB" sz="1600" b="0" i="0" u="none" strike="noStrike" dirty="0">
                          <a:solidFill>
                            <a:srgbClr val="000000"/>
                          </a:solidFill>
                          <a:effectLst/>
                          <a:latin typeface="Calibri" panose="020F0502020204030204" pitchFamily="34" charset="0"/>
                        </a:rPr>
                        <a:t>1</a:t>
                      </a:r>
                      <a:r>
                        <a:rPr lang="en-IN" sz="1600" b="0" i="0" u="none" strike="noStrike" dirty="0">
                          <a:solidFill>
                            <a:srgbClr val="000000"/>
                          </a:solidFill>
                          <a:effectLst/>
                          <a:latin typeface="Calibri" panose="020F0502020204030204" pitchFamily="34" charset="0"/>
                        </a:rPr>
                        <a:t>00% in USA</a:t>
                      </a:r>
                    </a:p>
                  </a:txBody>
                  <a:tcPr marL="10059" marR="10059" marT="10059" marB="0" anchor="ctr"/>
                </a:tc>
                <a:tc>
                  <a:txBody>
                    <a:bodyPr/>
                    <a:lstStyle/>
                    <a:p>
                      <a:pPr algn="ctr" fontAlgn="ctr"/>
                      <a:r>
                        <a:rPr lang="en-GB" sz="1600" b="0" i="0" u="none" strike="noStrike" dirty="0">
                          <a:solidFill>
                            <a:srgbClr val="000000"/>
                          </a:solidFill>
                          <a:effectLst/>
                          <a:latin typeface="Calibri" panose="020F0502020204030204" pitchFamily="34" charset="0"/>
                        </a:rPr>
                        <a:t>100% in China </a:t>
                      </a:r>
                      <a:endParaRPr lang="en-IN" sz="1600" b="0"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GB" sz="1600" b="0" i="0" u="none" strike="noStrike" dirty="0">
                          <a:solidFill>
                            <a:srgbClr val="000000"/>
                          </a:solidFill>
                          <a:effectLst/>
                          <a:latin typeface="Calibri" panose="020F0502020204030204" pitchFamily="34" charset="0"/>
                        </a:rPr>
                        <a:t>Almost all parts from China and labelling done in India</a:t>
                      </a:r>
                      <a:endParaRPr lang="en-IN" sz="1600" b="0"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GB" sz="1600" b="0" i="0" u="none" strike="noStrike" dirty="0">
                          <a:solidFill>
                            <a:srgbClr val="000000"/>
                          </a:solidFill>
                          <a:effectLst/>
                          <a:latin typeface="Calibri" panose="020F0502020204030204" pitchFamily="34" charset="0"/>
                        </a:rPr>
                        <a:t>Almost all parts from China and labelling done in India</a:t>
                      </a:r>
                      <a:endParaRPr lang="en-IN" sz="1600" b="0" i="0" u="none" strike="noStrike" dirty="0">
                        <a:solidFill>
                          <a:srgbClr val="000000"/>
                        </a:solidFill>
                        <a:effectLst/>
                        <a:latin typeface="Calibri" panose="020F0502020204030204" pitchFamily="34" charset="0"/>
                      </a:endParaRPr>
                    </a:p>
                  </a:txBody>
                  <a:tcPr marL="10059" marR="10059" marT="10059" marB="0" anchor="ctr"/>
                </a:tc>
                <a:extLst>
                  <a:ext uri="{0D108BD9-81ED-4DB2-BD59-A6C34878D82A}">
                    <a16:rowId xmlns:a16="http://schemas.microsoft.com/office/drawing/2014/main" val="2909976632"/>
                  </a:ext>
                </a:extLst>
              </a:tr>
              <a:tr h="1245876">
                <a:tc>
                  <a:txBody>
                    <a:bodyPr/>
                    <a:lstStyle/>
                    <a:p>
                      <a:pPr algn="ctr" fontAlgn="b"/>
                      <a:r>
                        <a:rPr lang="en-IN" sz="1600" b="1" u="none" strike="noStrike" dirty="0">
                          <a:effectLst/>
                        </a:rPr>
                        <a:t>TESTING FACILITIES</a:t>
                      </a:r>
                      <a:endParaRPr lang="en-IN" sz="1600" b="1" i="0" u="none" strike="noStrike" dirty="0">
                        <a:solidFill>
                          <a:srgbClr val="000000"/>
                        </a:solidFill>
                        <a:effectLst/>
                        <a:latin typeface="Calibri" panose="020F0502020204030204" pitchFamily="34" charset="0"/>
                      </a:endParaRP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Moving towards achieving 1</a:t>
                      </a:r>
                      <a:r>
                        <a:rPr lang="en-IN" sz="1600" b="0" i="0" u="none" strike="noStrike" dirty="0">
                          <a:solidFill>
                            <a:srgbClr val="000000"/>
                          </a:solidFill>
                          <a:effectLst/>
                          <a:latin typeface="Calibri" panose="020F0502020204030204" pitchFamily="34" charset="0"/>
                        </a:rPr>
                        <a:t>00% in house (planed)</a:t>
                      </a: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I</a:t>
                      </a:r>
                      <a:r>
                        <a:rPr lang="en-IN" sz="1600" b="0" i="0" u="none" strike="noStrike" dirty="0">
                          <a:solidFill>
                            <a:srgbClr val="000000"/>
                          </a:solidFill>
                          <a:effectLst/>
                          <a:latin typeface="Calibri" panose="020F0502020204030204" pitchFamily="34" charset="0"/>
                        </a:rPr>
                        <a:t>n USA except for minor servicing centre </a:t>
                      </a: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USA</a:t>
                      </a:r>
                      <a:endParaRPr lang="en-IN" sz="1600" b="0" i="0" u="none" strike="noStrike" dirty="0">
                        <a:solidFill>
                          <a:srgbClr val="000000"/>
                        </a:solidFill>
                        <a:effectLst/>
                        <a:latin typeface="Calibri" panose="020F0502020204030204" pitchFamily="34" charset="0"/>
                      </a:endParaRPr>
                    </a:p>
                  </a:txBody>
                  <a:tcPr marL="10059" marR="10059" marT="10059" marB="0" anchor="b"/>
                </a:tc>
                <a:tc>
                  <a:txBody>
                    <a:bodyPr/>
                    <a:lstStyle/>
                    <a:p>
                      <a:pPr algn="ctr" fontAlgn="b"/>
                      <a:r>
                        <a:rPr lang="en-GB" sz="1600" b="0" i="0" u="none" strike="noStrike" dirty="0">
                          <a:solidFill>
                            <a:srgbClr val="000000"/>
                          </a:solidFill>
                          <a:effectLst/>
                          <a:latin typeface="Calibri" panose="020F0502020204030204" pitchFamily="34" charset="0"/>
                        </a:rPr>
                        <a:t>C</a:t>
                      </a:r>
                      <a:r>
                        <a:rPr lang="en-IN" sz="1600" b="0" i="0" u="none" strike="noStrike" dirty="0" err="1">
                          <a:solidFill>
                            <a:srgbClr val="000000"/>
                          </a:solidFill>
                          <a:effectLst/>
                          <a:latin typeface="Calibri" panose="020F0502020204030204" pitchFamily="34" charset="0"/>
                        </a:rPr>
                        <a:t>hina</a:t>
                      </a:r>
                      <a:endParaRPr lang="en-IN" sz="1600" b="0" i="0" u="none" strike="noStrike" dirty="0">
                        <a:solidFill>
                          <a:srgbClr val="000000"/>
                        </a:solidFill>
                        <a:effectLst/>
                        <a:latin typeface="Calibri" panose="020F0502020204030204" pitchFamily="34" charset="0"/>
                      </a:endParaRPr>
                    </a:p>
                  </a:txBody>
                  <a:tcPr marL="10059" marR="10059" marT="10059"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600" b="0" i="0" u="none" strike="noStrike" dirty="0">
                          <a:solidFill>
                            <a:srgbClr val="000000"/>
                          </a:solidFill>
                          <a:effectLst/>
                          <a:latin typeface="Calibri" panose="020F0502020204030204" pitchFamily="34" charset="0"/>
                        </a:rPr>
                        <a:t>Partially </a:t>
                      </a:r>
                      <a:r>
                        <a:rPr lang="en-IN" sz="1600" b="0" i="0" u="none" strike="noStrike" dirty="0">
                          <a:solidFill>
                            <a:srgbClr val="000000"/>
                          </a:solidFill>
                          <a:effectLst/>
                          <a:latin typeface="Calibri" panose="020F0502020204030204" pitchFamily="34" charset="0"/>
                        </a:rPr>
                        <a:t>Servicing or else critical parts replaced</a:t>
                      </a:r>
                    </a:p>
                    <a:p>
                      <a:pPr algn="l" fontAlgn="b"/>
                      <a:endParaRPr lang="en-IN" sz="1600" b="0" i="0" u="none" strike="noStrike" dirty="0">
                        <a:solidFill>
                          <a:srgbClr val="000000"/>
                        </a:solidFill>
                        <a:effectLst/>
                        <a:latin typeface="Calibri" panose="020F0502020204030204" pitchFamily="34" charset="0"/>
                      </a:endParaRPr>
                    </a:p>
                  </a:txBody>
                  <a:tcPr marL="10059" marR="10059" marT="10059"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GB" sz="1600" b="0" i="0" u="none" strike="noStrike" dirty="0">
                          <a:solidFill>
                            <a:srgbClr val="000000"/>
                          </a:solidFill>
                          <a:effectLst/>
                          <a:latin typeface="Calibri" panose="020F0502020204030204" pitchFamily="34" charset="0"/>
                        </a:rPr>
                        <a:t>Partially </a:t>
                      </a:r>
                      <a:r>
                        <a:rPr lang="en-IN" sz="1600" b="0" i="0" u="none" strike="noStrike" dirty="0">
                          <a:solidFill>
                            <a:srgbClr val="000000"/>
                          </a:solidFill>
                          <a:effectLst/>
                          <a:latin typeface="Calibri" panose="020F0502020204030204" pitchFamily="34" charset="0"/>
                        </a:rPr>
                        <a:t>Servicing or else critical parts replaced</a:t>
                      </a:r>
                    </a:p>
                    <a:p>
                      <a:pPr algn="ctr" fontAlgn="b"/>
                      <a:endParaRPr lang="en-IN" sz="1600" b="0" i="0" u="none" strike="noStrike" dirty="0">
                        <a:solidFill>
                          <a:srgbClr val="000000"/>
                        </a:solidFill>
                        <a:effectLst/>
                        <a:latin typeface="Calibri" panose="020F0502020204030204" pitchFamily="34" charset="0"/>
                      </a:endParaRPr>
                    </a:p>
                  </a:txBody>
                  <a:tcPr marL="10059" marR="10059" marT="10059" marB="0" anchor="b"/>
                </a:tc>
                <a:extLst>
                  <a:ext uri="{0D108BD9-81ED-4DB2-BD59-A6C34878D82A}">
                    <a16:rowId xmlns:a16="http://schemas.microsoft.com/office/drawing/2014/main" val="2192812980"/>
                  </a:ext>
                </a:extLst>
              </a:tr>
              <a:tr h="572921">
                <a:tc>
                  <a:txBody>
                    <a:bodyPr/>
                    <a:lstStyle/>
                    <a:p>
                      <a:pPr algn="ctr" fontAlgn="b"/>
                      <a:r>
                        <a:rPr lang="en-GB" sz="1600" b="1" i="0" u="none" strike="noStrike" dirty="0">
                          <a:solidFill>
                            <a:srgbClr val="000000"/>
                          </a:solidFill>
                          <a:effectLst/>
                          <a:latin typeface="Calibri" panose="020F0502020204030204" pitchFamily="34" charset="0"/>
                        </a:rPr>
                        <a:t>PRICE </a:t>
                      </a:r>
                      <a:endParaRPr lang="en-IN" sz="1600" b="1" i="0" u="none" strike="noStrike" dirty="0">
                        <a:solidFill>
                          <a:srgbClr val="000000"/>
                        </a:solidFill>
                        <a:effectLst/>
                        <a:latin typeface="Calibri" panose="020F0502020204030204" pitchFamily="34" charset="0"/>
                      </a:endParaRPr>
                    </a:p>
                  </a:txBody>
                  <a:tcPr marL="10059" marR="10059" marT="10059" marB="0" anchor="b"/>
                </a:tc>
                <a:tc>
                  <a:txBody>
                    <a:bodyPr/>
                    <a:lstStyle/>
                    <a:p>
                      <a:pPr algn="ctr" fontAlgn="ctr"/>
                      <a:r>
                        <a:rPr lang="en-GB" sz="1600" b="0" i="0" u="none" strike="noStrike" dirty="0">
                          <a:solidFill>
                            <a:srgbClr val="000000"/>
                          </a:solidFill>
                          <a:effectLst/>
                          <a:latin typeface="Calibri" panose="020F0502020204030204" pitchFamily="34" charset="0"/>
                        </a:rPr>
                        <a:t>Competitive </a:t>
                      </a:r>
                      <a:endParaRPr lang="en-IN" sz="1600" b="0"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IN" sz="1600" u="none" strike="noStrike" dirty="0">
                          <a:effectLst/>
                        </a:rPr>
                        <a:t>Higher</a:t>
                      </a:r>
                      <a:endParaRPr lang="en-IN" sz="1600" b="0"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GB" sz="1600" b="0" i="0" u="none" strike="noStrike" dirty="0">
                          <a:solidFill>
                            <a:srgbClr val="000000"/>
                          </a:solidFill>
                          <a:effectLst/>
                          <a:latin typeface="Calibri" panose="020F0502020204030204" pitchFamily="34" charset="0"/>
                        </a:rPr>
                        <a:t>High</a:t>
                      </a:r>
                      <a:endParaRPr lang="en-IN" sz="1600" b="0"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GB" sz="1600" b="0" i="0" u="none" strike="noStrike" dirty="0">
                          <a:solidFill>
                            <a:srgbClr val="000000"/>
                          </a:solidFill>
                          <a:effectLst/>
                          <a:latin typeface="Calibri" panose="020F0502020204030204" pitchFamily="34" charset="0"/>
                        </a:rPr>
                        <a:t>High</a:t>
                      </a:r>
                      <a:endParaRPr lang="en-IN" sz="1600" b="0"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GB" sz="1600" b="0" i="0" u="none" strike="noStrike" dirty="0">
                          <a:solidFill>
                            <a:srgbClr val="000000"/>
                          </a:solidFill>
                          <a:effectLst/>
                          <a:latin typeface="Calibri" panose="020F0502020204030204" pitchFamily="34" charset="0"/>
                        </a:rPr>
                        <a:t>Average</a:t>
                      </a:r>
                      <a:endParaRPr lang="en-IN" sz="1600" b="0" i="0" u="none" strike="noStrike" dirty="0">
                        <a:solidFill>
                          <a:srgbClr val="000000"/>
                        </a:solidFill>
                        <a:effectLst/>
                        <a:latin typeface="Calibri" panose="020F0502020204030204" pitchFamily="34" charset="0"/>
                      </a:endParaRPr>
                    </a:p>
                  </a:txBody>
                  <a:tcPr marL="10059" marR="10059" marT="10059" marB="0" anchor="ctr"/>
                </a:tc>
                <a:tc>
                  <a:txBody>
                    <a:bodyPr/>
                    <a:lstStyle/>
                    <a:p>
                      <a:pPr algn="ctr" fontAlgn="ctr"/>
                      <a:r>
                        <a:rPr lang="en-GB" sz="1600" b="0" i="0" u="none" strike="noStrike" dirty="0">
                          <a:solidFill>
                            <a:srgbClr val="000000"/>
                          </a:solidFill>
                          <a:effectLst/>
                          <a:latin typeface="Calibri" panose="020F0502020204030204" pitchFamily="34" charset="0"/>
                        </a:rPr>
                        <a:t>Average</a:t>
                      </a:r>
                      <a:endParaRPr lang="en-IN" sz="1600" b="0" i="0" u="none" strike="noStrike" dirty="0">
                        <a:solidFill>
                          <a:srgbClr val="000000"/>
                        </a:solidFill>
                        <a:effectLst/>
                        <a:latin typeface="Calibri" panose="020F0502020204030204" pitchFamily="34" charset="0"/>
                      </a:endParaRPr>
                    </a:p>
                  </a:txBody>
                  <a:tcPr marL="10059" marR="10059" marT="10059" marB="0" anchor="ctr"/>
                </a:tc>
                <a:extLst>
                  <a:ext uri="{0D108BD9-81ED-4DB2-BD59-A6C34878D82A}">
                    <a16:rowId xmlns:a16="http://schemas.microsoft.com/office/drawing/2014/main" val="174054061"/>
                  </a:ext>
                </a:extLst>
              </a:tr>
            </a:tbl>
          </a:graphicData>
        </a:graphic>
      </p:graphicFrame>
    </p:spTree>
    <p:extLst>
      <p:ext uri="{BB962C8B-B14F-4D97-AF65-F5344CB8AC3E}">
        <p14:creationId xmlns:p14="http://schemas.microsoft.com/office/powerpoint/2010/main" val="783229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3">
            <a:extLst>
              <a:ext uri="{FF2B5EF4-FFF2-40B4-BE49-F238E27FC236}">
                <a16:creationId xmlns:a16="http://schemas.microsoft.com/office/drawing/2014/main" id="{7DB4C16E-30AF-5DD8-0605-4F5A76D5DF26}"/>
              </a:ext>
            </a:extLst>
          </p:cNvPr>
          <p:cNvSpPr txBox="1">
            <a:spLocks/>
          </p:cNvSpPr>
          <p:nvPr/>
        </p:nvSpPr>
        <p:spPr>
          <a:xfrm>
            <a:off x="190555" y="357790"/>
            <a:ext cx="9014800" cy="1143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a:latin typeface="Times New Roman" panose="02020603050405020304" pitchFamily="18" charset="0"/>
                <a:cs typeface="Times New Roman" panose="02020603050405020304" pitchFamily="18" charset="0"/>
              </a:rPr>
              <a:t>Project Plan &amp; Funding Requirement</a:t>
            </a:r>
            <a:endParaRPr lang="en-IN" sz="4000" b="1" dirty="0">
              <a:latin typeface="Times New Roman" panose="02020603050405020304" pitchFamily="18" charset="0"/>
              <a:cs typeface="Times New Roman" panose="02020603050405020304" pitchFamily="18" charset="0"/>
            </a:endParaRPr>
          </a:p>
        </p:txBody>
      </p:sp>
      <p:sp>
        <p:nvSpPr>
          <p:cNvPr id="4" name="Text Placeholder 1">
            <a:extLst>
              <a:ext uri="{FF2B5EF4-FFF2-40B4-BE49-F238E27FC236}">
                <a16:creationId xmlns:a16="http://schemas.microsoft.com/office/drawing/2014/main" id="{F99FCFB2-04D1-DA75-DD4C-AADD5A8F90EE}"/>
              </a:ext>
            </a:extLst>
          </p:cNvPr>
          <p:cNvSpPr txBox="1">
            <a:spLocks/>
          </p:cNvSpPr>
          <p:nvPr/>
        </p:nvSpPr>
        <p:spPr>
          <a:xfrm>
            <a:off x="190555" y="2011226"/>
            <a:ext cx="4323200" cy="4116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396" indent="0" algn="ctr">
              <a:buFont typeface="Arial" panose="020B0604020202020204" pitchFamily="34" charset="0"/>
              <a:buNone/>
            </a:pPr>
            <a:r>
              <a:rPr lang="en-GB" sz="1467" b="1" u="sng">
                <a:latin typeface="Times New Roman" panose="02020603050405020304" pitchFamily="18" charset="0"/>
                <a:cs typeface="Times New Roman" panose="02020603050405020304" pitchFamily="18" charset="0"/>
              </a:rPr>
              <a:t>Filtration based Breathing Apparatus</a:t>
            </a:r>
          </a:p>
          <a:p>
            <a:pPr marL="152396" indent="0">
              <a:buFont typeface="Arial" panose="020B0604020202020204" pitchFamily="34" charset="0"/>
              <a:buNone/>
            </a:pPr>
            <a:r>
              <a:rPr lang="en-IN" sz="1467">
                <a:latin typeface="Times New Roman" panose="02020603050405020304" pitchFamily="18" charset="0"/>
                <a:cs typeface="Times New Roman" panose="02020603050405020304" pitchFamily="18" charset="0"/>
              </a:rPr>
              <a:t>1.SCBA &amp; SCUBA with light weight cylinder</a:t>
            </a:r>
          </a:p>
          <a:p>
            <a:pPr marL="152396" indent="0">
              <a:buFont typeface="Arial" panose="020B0604020202020204" pitchFamily="34" charset="0"/>
              <a:buNone/>
            </a:pPr>
            <a:r>
              <a:rPr lang="en-IN" sz="1467">
                <a:latin typeface="Times New Roman" panose="02020603050405020304" pitchFamily="18" charset="0"/>
                <a:cs typeface="Times New Roman" panose="02020603050405020304" pitchFamily="18" charset="0"/>
              </a:rPr>
              <a:t>2.ELSA</a:t>
            </a:r>
          </a:p>
          <a:p>
            <a:pPr marL="152396" indent="0">
              <a:buFont typeface="Arial" panose="020B0604020202020204" pitchFamily="34" charset="0"/>
              <a:buNone/>
            </a:pPr>
            <a:r>
              <a:rPr lang="en-IN" sz="1467">
                <a:latin typeface="Times New Roman" panose="02020603050405020304" pitchFamily="18" charset="0"/>
                <a:cs typeface="Times New Roman" panose="02020603050405020304" pitchFamily="18" charset="0"/>
              </a:rPr>
              <a:t>3.Airline trolley</a:t>
            </a:r>
          </a:p>
          <a:p>
            <a:pPr marL="152396" indent="0">
              <a:buFont typeface="Arial" panose="020B0604020202020204" pitchFamily="34" charset="0"/>
              <a:buNone/>
            </a:pPr>
            <a:r>
              <a:rPr lang="en-IN" sz="1467">
                <a:latin typeface="Times New Roman" panose="02020603050405020304" pitchFamily="18" charset="0"/>
                <a:cs typeface="Times New Roman" panose="02020603050405020304" pitchFamily="18" charset="0"/>
              </a:rPr>
              <a:t>4.Powered Air Purifying Apparatus</a:t>
            </a:r>
          </a:p>
          <a:p>
            <a:pPr marL="152396" indent="0">
              <a:buFont typeface="Arial" panose="020B0604020202020204" pitchFamily="34" charset="0"/>
              <a:buNone/>
            </a:pPr>
            <a:endParaRPr lang="en-IN" sz="1467">
              <a:latin typeface="Times New Roman" panose="02020603050405020304" pitchFamily="18" charset="0"/>
              <a:cs typeface="Times New Roman" panose="02020603050405020304" pitchFamily="18" charset="0"/>
            </a:endParaRPr>
          </a:p>
          <a:p>
            <a:pPr marL="152396" indent="0" algn="ctr">
              <a:buFont typeface="Arial" panose="020B0604020202020204" pitchFamily="34" charset="0"/>
              <a:buNone/>
            </a:pPr>
            <a:endParaRPr lang="en-GB" sz="1467" b="1" u="sng"/>
          </a:p>
          <a:p>
            <a:pPr marL="152396" indent="0" algn="ctr">
              <a:buFont typeface="Arial" panose="020B0604020202020204" pitchFamily="34" charset="0"/>
              <a:buNone/>
            </a:pPr>
            <a:endParaRPr lang="en-GB" sz="1467" b="1" u="sng"/>
          </a:p>
          <a:p>
            <a:pPr marL="152396" indent="0" algn="ctr">
              <a:buFont typeface="Arial" panose="020B0604020202020204" pitchFamily="34" charset="0"/>
              <a:buNone/>
            </a:pPr>
            <a:r>
              <a:rPr lang="en-GB" sz="1467" b="1" u="sng"/>
              <a:t>Funding Requirement</a:t>
            </a:r>
          </a:p>
          <a:p>
            <a:pPr marL="152396" indent="0" algn="just">
              <a:buFont typeface="Arial" panose="020B0604020202020204" pitchFamily="34" charset="0"/>
              <a:buNone/>
            </a:pPr>
            <a:r>
              <a:rPr lang="en-IN" sz="1467">
                <a:latin typeface="Times New Roman" panose="02020603050405020304" pitchFamily="18" charset="0"/>
                <a:cs typeface="Times New Roman" panose="02020603050405020304" pitchFamily="18" charset="0"/>
              </a:rPr>
              <a:t>Approx. Rs. 4 Crores for setting up testing labs with NABL accreditation, Dies, CNC and other relevant machines for 100% indigenised spares and accessories, testing in international lab for international certification to compete with international competition. </a:t>
            </a:r>
            <a:endParaRPr lang="en-IN" sz="1467" dirty="0">
              <a:latin typeface="Times New Roman" panose="02020603050405020304" pitchFamily="18" charset="0"/>
              <a:cs typeface="Times New Roman" panose="02020603050405020304" pitchFamily="18" charset="0"/>
            </a:endParaRPr>
          </a:p>
        </p:txBody>
      </p:sp>
      <p:sp>
        <p:nvSpPr>
          <p:cNvPr id="5" name="Text Placeholder 2">
            <a:extLst>
              <a:ext uri="{FF2B5EF4-FFF2-40B4-BE49-F238E27FC236}">
                <a16:creationId xmlns:a16="http://schemas.microsoft.com/office/drawing/2014/main" id="{6CED3BEC-6A4D-92B0-3033-D688A633FD76}"/>
              </a:ext>
            </a:extLst>
          </p:cNvPr>
          <p:cNvSpPr txBox="1">
            <a:spLocks/>
          </p:cNvSpPr>
          <p:nvPr/>
        </p:nvSpPr>
        <p:spPr>
          <a:xfrm>
            <a:off x="6631258" y="2011226"/>
            <a:ext cx="4507400" cy="4922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95296" indent="-342900">
              <a:buFont typeface="Arial" panose="020B0604020202020204" pitchFamily="34" charset="0"/>
              <a:buAutoNum type="arabicParenR"/>
            </a:pPr>
            <a:r>
              <a:rPr lang="en-GB" sz="1467">
                <a:latin typeface="Times New Roman" panose="02020603050405020304" pitchFamily="18" charset="0"/>
                <a:cs typeface="Times New Roman" panose="02020603050405020304" pitchFamily="18" charset="0"/>
              </a:rPr>
              <a:t>Indigenous  Fire Training Container based Simulators </a:t>
            </a:r>
          </a:p>
          <a:p>
            <a:pPr marL="495296" indent="-342900">
              <a:buFont typeface="Arial" panose="020B0604020202020204" pitchFamily="34" charset="0"/>
              <a:buAutoNum type="arabicParenR"/>
            </a:pPr>
            <a:r>
              <a:rPr lang="en-GB" sz="1467">
                <a:latin typeface="Times New Roman" panose="02020603050405020304" pitchFamily="18" charset="0"/>
                <a:cs typeface="Times New Roman" panose="02020603050405020304" pitchFamily="18" charset="0"/>
              </a:rPr>
              <a:t>Breathing Air Gallery </a:t>
            </a:r>
          </a:p>
          <a:p>
            <a:pPr marL="495296" indent="-342900">
              <a:buFont typeface="Arial" panose="020B0604020202020204" pitchFamily="34" charset="0"/>
              <a:buAutoNum type="arabicParenR"/>
            </a:pPr>
            <a:r>
              <a:rPr lang="en-GB" sz="1467">
                <a:latin typeface="Times New Roman" panose="02020603050405020304" pitchFamily="18" charset="0"/>
                <a:cs typeface="Times New Roman" panose="02020603050405020304" pitchFamily="18" charset="0"/>
              </a:rPr>
              <a:t>Instant Fire Suppression Systems </a:t>
            </a:r>
          </a:p>
          <a:p>
            <a:pPr marL="495296" indent="-342900">
              <a:buFont typeface="Arial" panose="020B0604020202020204" pitchFamily="34" charset="0"/>
              <a:buAutoNum type="arabicParenR"/>
            </a:pPr>
            <a:r>
              <a:rPr lang="en-GB" sz="1467">
                <a:latin typeface="Times New Roman" panose="02020603050405020304" pitchFamily="18" charset="0"/>
                <a:cs typeface="Times New Roman" panose="02020603050405020304" pitchFamily="18" charset="0"/>
              </a:rPr>
              <a:t>State of art Fire Training and testing facility in India.</a:t>
            </a:r>
          </a:p>
          <a:p>
            <a:pPr marL="495296" indent="-342900">
              <a:buFont typeface="Arial" panose="020B0604020202020204" pitchFamily="34" charset="0"/>
              <a:buAutoNum type="arabicParenR"/>
            </a:pPr>
            <a:r>
              <a:rPr lang="en-GB" sz="1467">
                <a:latin typeface="Times New Roman" panose="02020603050405020304" pitchFamily="18" charset="0"/>
                <a:cs typeface="Times New Roman" panose="02020603050405020304" pitchFamily="18" charset="0"/>
              </a:rPr>
              <a:t>Rescue Tools and Breathing Air Compressors</a:t>
            </a:r>
          </a:p>
          <a:p>
            <a:pPr marL="152396" indent="0" algn="ctr">
              <a:buFont typeface="Arial" panose="020B0604020202020204" pitchFamily="34" charset="0"/>
              <a:buNone/>
            </a:pPr>
            <a:endParaRPr lang="en-GB" sz="1467" b="1" u="sng">
              <a:latin typeface="Times New Roman" panose="02020603050405020304" pitchFamily="18" charset="0"/>
              <a:cs typeface="Times New Roman" panose="02020603050405020304" pitchFamily="18" charset="0"/>
            </a:endParaRPr>
          </a:p>
          <a:p>
            <a:pPr marL="152396" indent="0" algn="ctr">
              <a:buFont typeface="Arial" panose="020B0604020202020204" pitchFamily="34" charset="0"/>
              <a:buNone/>
            </a:pPr>
            <a:r>
              <a:rPr lang="en-GB" sz="1467" b="1" u="sng">
                <a:latin typeface="Times New Roman" panose="02020603050405020304" pitchFamily="18" charset="0"/>
                <a:cs typeface="Times New Roman" panose="02020603050405020304" pitchFamily="18" charset="0"/>
              </a:rPr>
              <a:t>Funding Requirement</a:t>
            </a:r>
          </a:p>
          <a:p>
            <a:pPr marL="152396" indent="0" algn="just">
              <a:buFont typeface="Arial" panose="020B0604020202020204" pitchFamily="34" charset="0"/>
              <a:buNone/>
            </a:pPr>
            <a:r>
              <a:rPr lang="en-GB" sz="1467">
                <a:latin typeface="Times New Roman" panose="02020603050405020304" pitchFamily="18" charset="0"/>
                <a:cs typeface="Times New Roman" panose="02020603050405020304" pitchFamily="18" charset="0"/>
              </a:rPr>
              <a:t>Approx Rs. 8 Crores </a:t>
            </a:r>
            <a:r>
              <a:rPr lang="en-IN" sz="1467">
                <a:latin typeface="Times New Roman" panose="02020603050405020304" pitchFamily="18" charset="0"/>
                <a:cs typeface="Times New Roman" panose="02020603050405020304" pitchFamily="18" charset="0"/>
              </a:rPr>
              <a:t>for setting up Indigenised manufacturing facility for container simulator, BA Set Gallery, Instant Suppression System, Training facility, Testing labs with NABL accreditation, rescue cutters, spreaders, Powerpacks, Ramset's, combi tools and High Pressure Air compressor for filling breathing air at par with EN, NFPA and other international standard along with certification to compete with international competition. </a:t>
            </a:r>
          </a:p>
          <a:p>
            <a:pPr marL="152396" indent="0">
              <a:buFont typeface="Arial" panose="020B0604020202020204" pitchFamily="34" charset="0"/>
              <a:buNone/>
            </a:pPr>
            <a:endParaRPr lang="en-IN" dirty="0"/>
          </a:p>
        </p:txBody>
      </p:sp>
    </p:spTree>
    <p:extLst>
      <p:ext uri="{BB962C8B-B14F-4D97-AF65-F5344CB8AC3E}">
        <p14:creationId xmlns:p14="http://schemas.microsoft.com/office/powerpoint/2010/main" val="266355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66026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F88D6983-75DE-736D-61FE-412D32940987}"/>
              </a:ext>
            </a:extLst>
          </p:cNvPr>
          <p:cNvSpPr txBox="1">
            <a:spLocks/>
          </p:cNvSpPr>
          <p:nvPr/>
        </p:nvSpPr>
        <p:spPr>
          <a:xfrm>
            <a:off x="241289" y="334038"/>
            <a:ext cx="10058400" cy="8944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Marketing plan</a:t>
            </a:r>
            <a:endParaRPr lang="en-IN" sz="4000" b="1"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F8C287BE-D65D-5D59-6ECE-8F8E21648070}"/>
              </a:ext>
            </a:extLst>
          </p:cNvPr>
          <p:cNvSpPr txBox="1">
            <a:spLocks/>
          </p:cNvSpPr>
          <p:nvPr/>
        </p:nvSpPr>
        <p:spPr>
          <a:xfrm>
            <a:off x="117566" y="1660266"/>
            <a:ext cx="12192000" cy="59635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444444"/>
                </a:solidFill>
                <a:latin typeface="Times New Roman" panose="02020603050405020304" pitchFamily="18" charset="0"/>
                <a:cs typeface="Times New Roman" panose="02020603050405020304" pitchFamily="18" charset="0"/>
              </a:rPr>
              <a:t>Asia-Pacific is the largest region in fire safety equipment revenue. It accounted for a 28.7% share of revenue in 2021 and will remain the leading region in revenue till 2027. The analyst notes that the Middle East &amp; Africa, and Latin America have the fastest growing fire safety equipment revenue. Robust economic growth, development of fire safety regulations, and upcoming construction activities in these regions will lead to a CAGR of 7.6% and 8.1%, respectively.</a:t>
            </a:r>
          </a:p>
          <a:p>
            <a:pPr marL="0" indent="0">
              <a:buFont typeface="Arial" panose="020B0604020202020204" pitchFamily="34" charset="0"/>
              <a:buNone/>
            </a:pPr>
            <a:r>
              <a:rPr lang="en-US" sz="1400" dirty="0">
                <a:solidFill>
                  <a:srgbClr val="444444"/>
                </a:solidFill>
                <a:latin typeface="Times New Roman" panose="02020603050405020304" pitchFamily="18" charset="0"/>
                <a:cs typeface="Times New Roman" panose="02020603050405020304" pitchFamily="18" charset="0"/>
              </a:rPr>
              <a:t>North America and Europe are relatively mature regions in the fire safety equipment market, but these are hubs for innovation in fire safety advancement. The analyst identifies the growth opportunities in fire safety equipment to integrate sustainability, digital applications and solutions, and robotics themes.</a:t>
            </a:r>
          </a:p>
          <a:p>
            <a:pPr marL="0" indent="0" fontAlgn="base">
              <a:buFont typeface="Arial" panose="020B0604020202020204" pitchFamily="34" charset="0"/>
              <a:buNone/>
            </a:pPr>
            <a:r>
              <a:rPr lang="en-US" sz="1400" dirty="0">
                <a:solidFill>
                  <a:srgbClr val="666666"/>
                </a:solidFill>
                <a:latin typeface="Times New Roman" panose="02020603050405020304" pitchFamily="18" charset="0"/>
                <a:cs typeface="Times New Roman" panose="02020603050405020304" pitchFamily="18" charset="0"/>
              </a:rPr>
              <a:t>AFS gearing up its marketing plan keeping worldwide business potential (local and Exports) from our land, </a:t>
            </a:r>
          </a:p>
          <a:p>
            <a:pPr marL="0" indent="0" fontAlgn="base">
              <a:buFont typeface="Arial" panose="020B0604020202020204" pitchFamily="34" charset="0"/>
              <a:buNone/>
            </a:pPr>
            <a:r>
              <a:rPr lang="en-US" sz="1400" dirty="0">
                <a:solidFill>
                  <a:srgbClr val="666666"/>
                </a:solidFill>
                <a:latin typeface="Times New Roman" panose="02020603050405020304" pitchFamily="18" charset="0"/>
                <a:cs typeface="Times New Roman" panose="02020603050405020304" pitchFamily="18" charset="0"/>
              </a:rPr>
              <a:t>We are working and soon start implementing following:  These include:</a:t>
            </a:r>
          </a:p>
          <a:p>
            <a:pPr fontAlgn="base">
              <a:buFont typeface="+mj-lt"/>
              <a:buAutoNum type="arabicPeriod"/>
            </a:pPr>
            <a:r>
              <a:rPr lang="en-US" sz="1400" dirty="0">
                <a:solidFill>
                  <a:srgbClr val="666666"/>
                </a:solidFill>
                <a:latin typeface="Times New Roman" panose="02020603050405020304" pitchFamily="18" charset="0"/>
                <a:cs typeface="Times New Roman" panose="02020603050405020304" pitchFamily="18" charset="0"/>
              </a:rPr>
              <a:t>Creating a Facebook business page</a:t>
            </a:r>
          </a:p>
          <a:p>
            <a:pPr fontAlgn="base">
              <a:buFont typeface="+mj-lt"/>
              <a:buAutoNum type="arabicPeriod"/>
            </a:pPr>
            <a:r>
              <a:rPr lang="en-US" sz="1400" dirty="0">
                <a:solidFill>
                  <a:srgbClr val="666666"/>
                </a:solidFill>
                <a:latin typeface="Times New Roman" panose="02020603050405020304" pitchFamily="18" charset="0"/>
                <a:cs typeface="Times New Roman" panose="02020603050405020304" pitchFamily="18" charset="0"/>
              </a:rPr>
              <a:t>Setting our ad goals</a:t>
            </a:r>
          </a:p>
          <a:p>
            <a:pPr fontAlgn="base">
              <a:buFont typeface="+mj-lt"/>
              <a:buAutoNum type="arabicPeriod"/>
            </a:pPr>
            <a:r>
              <a:rPr lang="en-US" sz="1400" dirty="0">
                <a:solidFill>
                  <a:srgbClr val="666666"/>
                </a:solidFill>
                <a:latin typeface="Times New Roman" panose="02020603050405020304" pitchFamily="18" charset="0"/>
                <a:cs typeface="Times New Roman" panose="02020603050405020304" pitchFamily="18" charset="0"/>
              </a:rPr>
              <a:t>Determining the objective of our campaign</a:t>
            </a:r>
          </a:p>
          <a:p>
            <a:pPr fontAlgn="base">
              <a:buFont typeface="+mj-lt"/>
              <a:buAutoNum type="arabicPeriod"/>
            </a:pPr>
            <a:r>
              <a:rPr lang="en-US" sz="1400" dirty="0">
                <a:solidFill>
                  <a:srgbClr val="666666"/>
                </a:solidFill>
                <a:latin typeface="Times New Roman" panose="02020603050405020304" pitchFamily="18" charset="0"/>
                <a:cs typeface="Times New Roman" panose="02020603050405020304" pitchFamily="18" charset="0"/>
              </a:rPr>
              <a:t>Selecting our target customers worldwide.</a:t>
            </a:r>
          </a:p>
          <a:p>
            <a:pPr fontAlgn="base">
              <a:buFont typeface="+mj-lt"/>
              <a:buAutoNum type="arabicPeriod"/>
            </a:pPr>
            <a:r>
              <a:rPr lang="en-US" sz="1400" dirty="0">
                <a:solidFill>
                  <a:srgbClr val="666666"/>
                </a:solidFill>
                <a:latin typeface="Times New Roman" panose="02020603050405020304" pitchFamily="18" charset="0"/>
                <a:cs typeface="Times New Roman" panose="02020603050405020304" pitchFamily="18" charset="0"/>
              </a:rPr>
              <a:t>Setting our spending limit</a:t>
            </a:r>
          </a:p>
          <a:p>
            <a:pPr fontAlgn="base">
              <a:buFont typeface="+mj-lt"/>
              <a:buAutoNum type="arabicPeriod"/>
            </a:pPr>
            <a:r>
              <a:rPr lang="en-US" sz="1400" dirty="0">
                <a:solidFill>
                  <a:srgbClr val="666666"/>
                </a:solidFill>
                <a:latin typeface="Times New Roman" panose="02020603050405020304" pitchFamily="18" charset="0"/>
                <a:cs typeface="Times New Roman" panose="02020603050405020304" pitchFamily="18" charset="0"/>
              </a:rPr>
              <a:t>Deciding the look and feel of our ad</a:t>
            </a:r>
          </a:p>
          <a:p>
            <a:pPr fontAlgn="base">
              <a:buFont typeface="+mj-lt"/>
              <a:buAutoNum type="arabicPeriod"/>
            </a:pPr>
            <a:r>
              <a:rPr lang="en-US" sz="1400" dirty="0">
                <a:solidFill>
                  <a:srgbClr val="666666"/>
                </a:solidFill>
                <a:latin typeface="Times New Roman" panose="02020603050405020304" pitchFamily="18" charset="0"/>
                <a:cs typeface="Times New Roman" panose="02020603050405020304" pitchFamily="18" charset="0"/>
              </a:rPr>
              <a:t>Launching our ad</a:t>
            </a:r>
          </a:p>
          <a:p>
            <a:endParaRPr lang="en-GB" sz="1400" b="1" dirty="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GB" sz="1400" b="1" dirty="0">
                <a:latin typeface="Times New Roman" panose="02020603050405020304" pitchFamily="18" charset="0"/>
                <a:cs typeface="Times New Roman" panose="02020603050405020304" pitchFamily="18" charset="0"/>
              </a:rPr>
              <a:t>Advanced Fire &amp; Safety dedicatedly working on Positioning Strategy, Cost and pricing, Sales and </a:t>
            </a:r>
            <a:r>
              <a:rPr lang="en-GB" sz="1400" dirty="0">
                <a:latin typeface="Times New Roman" panose="02020603050405020304" pitchFamily="18" charset="0"/>
                <a:cs typeface="Times New Roman" panose="02020603050405020304" pitchFamily="18" charset="0"/>
              </a:rPr>
              <a:t>After sale service strategies, </a:t>
            </a:r>
            <a:r>
              <a:rPr lang="en-GB" sz="1400" b="1" dirty="0">
                <a:latin typeface="Times New Roman" panose="02020603050405020304" pitchFamily="18" charset="0"/>
                <a:cs typeface="Times New Roman" panose="02020603050405020304" pitchFamily="18" charset="0"/>
              </a:rPr>
              <a:t>international standards and government approvals for product, 100% indigenized and reliable products, all Inhouse dedicated testing facilities at par with international standards and offerings, </a:t>
            </a:r>
            <a:r>
              <a:rPr lang="en-GB" sz="1400" dirty="0">
                <a:latin typeface="Times New Roman" panose="02020603050405020304" pitchFamily="18" charset="0"/>
                <a:cs typeface="Times New Roman" panose="02020603050405020304" pitchFamily="18" charset="0"/>
              </a:rPr>
              <a:t>PESO and all relevant local approvals for plant and testing equipment and world-class inhouse </a:t>
            </a:r>
            <a:r>
              <a:rPr lang="en-GB" sz="1400" b="1" dirty="0">
                <a:latin typeface="Times New Roman" panose="02020603050405020304" pitchFamily="18" charset="0"/>
                <a:cs typeface="Times New Roman" panose="02020603050405020304" pitchFamily="18" charset="0"/>
              </a:rPr>
              <a:t>Training facilities inhouse</a:t>
            </a:r>
            <a:r>
              <a:rPr lang="en-GB" sz="1400" dirty="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3655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E43AF2CE-6762-E4FF-8600-D0A6022879C9}"/>
              </a:ext>
            </a:extLst>
          </p:cNvPr>
          <p:cNvSpPr txBox="1">
            <a:spLocks/>
          </p:cNvSpPr>
          <p:nvPr/>
        </p:nvSpPr>
        <p:spPr>
          <a:xfrm>
            <a:off x="353419" y="519634"/>
            <a:ext cx="10058400" cy="8195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Marketing strategy</a:t>
            </a:r>
            <a:endParaRPr lang="en-IN" sz="4000" b="1"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A6C80FBB-E9D8-808B-4F77-034D78AD1850}"/>
              </a:ext>
            </a:extLst>
          </p:cNvPr>
          <p:cNvSpPr txBox="1">
            <a:spLocks/>
          </p:cNvSpPr>
          <p:nvPr/>
        </p:nvSpPr>
        <p:spPr>
          <a:xfrm>
            <a:off x="241600" y="2287574"/>
            <a:ext cx="11776229" cy="4050792"/>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Font typeface="Arial" panose="020B0604020202020204" pitchFamily="34" charset="0"/>
              <a:buNone/>
            </a:pPr>
            <a:r>
              <a:rPr lang="en-IN" sz="1800"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We at AFS has outlined the marketing strategy, promotional, and advertising activities planned for the period 2023 to 2025 by setting up following tools: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arenR"/>
            </a:pPr>
            <a:r>
              <a:rPr lang="en-IN" sz="1800" b="1"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AFS Marketing objectives of the business</a:t>
            </a:r>
            <a:r>
              <a:rPr lang="en-IN" sz="1800"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 We are trying to make our objectives attainable and measurable goals associated with SMART, which stands for Specific, Measurable, Attainable, Relevant, and Time-bound.</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arenR"/>
            </a:pPr>
            <a:r>
              <a:rPr lang="en-IN" sz="1800" b="1"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Current business marketing positioning</a:t>
            </a:r>
            <a:r>
              <a:rPr lang="en-IN" sz="1800"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 An analysis of the current state of the organization concerning its marketing positioning.</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arenR"/>
            </a:pPr>
            <a:r>
              <a:rPr lang="en-IN" sz="1800" b="1"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Market research</a:t>
            </a:r>
            <a:r>
              <a:rPr lang="en-IN" sz="1800"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 Detailed research about current market trends, customer needs, industry sales volumes, and expected direction.</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buFont typeface="+mj-lt"/>
              <a:buAutoNum type="arabicParenR"/>
            </a:pPr>
            <a:r>
              <a:rPr lang="en-IN" sz="1800" b="1"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Setting up the outline of the business target market by clearly understanding the business demographics. </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arenR"/>
            </a:pPr>
            <a:r>
              <a:rPr lang="en-IN" sz="1800" b="1"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Marketing activities</a:t>
            </a:r>
            <a:r>
              <a:rPr lang="en-IN" sz="1800"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 A list of any actions concerning marketing goals that are scheduled for the period and the indicated timelines.</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Font typeface="Arial" panose="020B0604020202020204" pitchFamily="34" charset="0"/>
              <a:buNone/>
            </a:pPr>
            <a:r>
              <a:rPr lang="en-IN" sz="1800" b="1"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Key performance indicators (KPIs), Marketing Mix, Competition, Marketing strategies, Marketing Budgets and Monitoring ad performance mechanism </a:t>
            </a:r>
            <a:r>
              <a:rPr lang="en-IN" sz="1800" dirty="0">
                <a:solidFill>
                  <a:srgbClr val="57595D"/>
                </a:solidFill>
                <a:latin typeface="Times New Roman" panose="02020603050405020304" pitchFamily="18" charset="0"/>
                <a:ea typeface="Times New Roman" panose="02020603050405020304" pitchFamily="18" charset="0"/>
                <a:cs typeface="Times New Roman" panose="02020603050405020304" pitchFamily="18" charset="0"/>
              </a:rPr>
              <a:t>to be tracked along with changes in the environment may necessitate a review of plans, projections, strategies, and targets. Therefore, a formal periodical review – such as monthly or quarterly – may need to be in place. This may mean preparing an annual marketing plan but reviewing the plan quarterly to keep targets and plans aligned closely to environmental changes. It goes without saying that plans are as good as their feasibility to succeed in the given environment.</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74350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8CEBFF49-AFE3-9A6F-574B-02A176715912}"/>
              </a:ext>
            </a:extLst>
          </p:cNvPr>
          <p:cNvSpPr txBox="1">
            <a:spLocks/>
          </p:cNvSpPr>
          <p:nvPr/>
        </p:nvSpPr>
        <p:spPr>
          <a:xfrm>
            <a:off x="465550" y="425069"/>
            <a:ext cx="10058400" cy="575922"/>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SALES STRATEGY</a:t>
            </a:r>
            <a:endParaRPr lang="en-IN" b="1"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4077CE36-D8D5-C74F-7892-E474666809AD}"/>
              </a:ext>
            </a:extLst>
          </p:cNvPr>
          <p:cNvSpPr txBox="1">
            <a:spLocks/>
          </p:cNvSpPr>
          <p:nvPr/>
        </p:nvSpPr>
        <p:spPr>
          <a:xfrm>
            <a:off x="465550" y="2051801"/>
            <a:ext cx="11106306" cy="58383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200"/>
              </a:lnSpc>
              <a:spcBef>
                <a:spcPts val="600"/>
              </a:spcBef>
              <a:spcAft>
                <a:spcPts val="600"/>
              </a:spcAft>
              <a:buFont typeface="Arial" panose="020B0604020202020204" pitchFamily="34" charset="0"/>
              <a:buNone/>
            </a:pPr>
            <a:r>
              <a:rPr lang="en-IN" sz="15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AFS working hard towards building a healthy, high performance sales team on three pillars — </a:t>
            </a:r>
            <a:r>
              <a:rPr lang="en-IN" sz="1500" b="1" dirty="0">
                <a:latin typeface="Times New Roman" panose="02020603050405020304" pitchFamily="18" charset="0"/>
                <a:ea typeface="Calibri" panose="020F0502020204030204" pitchFamily="34" charset="0"/>
                <a:cs typeface="Times New Roman" panose="02020603050405020304" pitchFamily="18" charset="0"/>
              </a:rPr>
              <a:t>compensation, competition, and camaraderie</a:t>
            </a:r>
            <a:r>
              <a:rPr lang="en-IN" sz="1500" dirty="0">
                <a:latin typeface="Times New Roman" panose="02020603050405020304" pitchFamily="18" charset="0"/>
                <a:ea typeface="Calibri" panose="020F0502020204030204" pitchFamily="34" charset="0"/>
                <a:cs typeface="Times New Roman" panose="02020603050405020304" pitchFamily="18" charset="0"/>
              </a:rPr>
              <a:t> to inspire our sales team to maintain the highest level of productivity and performance regardless of circumstance.</a:t>
            </a:r>
          </a:p>
          <a:p>
            <a:pPr marL="0" indent="0">
              <a:lnSpc>
                <a:spcPct val="107000"/>
              </a:lnSpc>
              <a:spcAft>
                <a:spcPts val="800"/>
              </a:spcAft>
              <a:buFont typeface="Arial" panose="020B0604020202020204" pitchFamily="34" charset="0"/>
              <a:buNone/>
            </a:pPr>
            <a:r>
              <a:rPr lang="en-IN" sz="1500" b="1"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The 6-step sales pipeline process being followed by AFS is SPANCO for </a:t>
            </a:r>
            <a:endParaRPr lang="en-IN" sz="15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300"/>
              </a:spcAft>
              <a:buFont typeface="+mj-lt"/>
              <a:buAutoNum type="arabicPeriod"/>
              <a:tabLst>
                <a:tab pos="457200" algn="l"/>
              </a:tabLst>
            </a:pPr>
            <a:r>
              <a:rPr lang="en-IN" sz="1500"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Suspecting</a:t>
            </a:r>
            <a:endParaRPr lang="en-IN" sz="15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300"/>
              </a:spcAft>
              <a:buFont typeface="+mj-lt"/>
              <a:buAutoNum type="arabicPeriod"/>
              <a:tabLst>
                <a:tab pos="457200" algn="l"/>
              </a:tabLst>
            </a:pPr>
            <a:r>
              <a:rPr lang="en-IN" sz="1500"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Prospecting.</a:t>
            </a:r>
            <a:endParaRPr lang="en-IN" sz="15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300"/>
              </a:spcAft>
              <a:buFont typeface="+mj-lt"/>
              <a:buAutoNum type="arabicPeriod"/>
              <a:tabLst>
                <a:tab pos="457200" algn="l"/>
              </a:tabLst>
            </a:pPr>
            <a:r>
              <a:rPr lang="en-IN" sz="1500"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Analysis</a:t>
            </a:r>
            <a:endParaRPr lang="en-IN" sz="15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300"/>
              </a:spcAft>
              <a:buFont typeface="+mj-lt"/>
              <a:buAutoNum type="arabicPeriod"/>
              <a:tabLst>
                <a:tab pos="457200" algn="l"/>
              </a:tabLst>
            </a:pPr>
            <a:r>
              <a:rPr lang="en-IN" sz="1500"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Negotiation</a:t>
            </a:r>
            <a:endParaRPr lang="en-IN" sz="15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300"/>
              </a:spcAft>
              <a:buFont typeface="+mj-lt"/>
              <a:buAutoNum type="arabicPeriod"/>
              <a:tabLst>
                <a:tab pos="457200" algn="l"/>
              </a:tabLst>
            </a:pPr>
            <a:r>
              <a:rPr lang="en-IN" sz="1500"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Closing </a:t>
            </a:r>
            <a:endParaRPr lang="en-IN" sz="15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300"/>
              </a:spcAft>
              <a:buFont typeface="+mj-lt"/>
              <a:buAutoNum type="arabicPeriod"/>
              <a:tabLst>
                <a:tab pos="457200" algn="l"/>
              </a:tabLst>
            </a:pPr>
            <a:r>
              <a:rPr lang="en-IN" sz="1500"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Order </a:t>
            </a:r>
            <a:endParaRPr lang="en-IN" sz="15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300"/>
              </a:spcAft>
              <a:buFont typeface="Arial" panose="020B0604020202020204" pitchFamily="34" charset="0"/>
              <a:buNone/>
            </a:pPr>
            <a:r>
              <a:rPr lang="en-IN" sz="1500" dirty="0">
                <a:solidFill>
                  <a:srgbClr val="202124"/>
                </a:solidFill>
                <a:latin typeface="Times New Roman" panose="02020603050405020304" pitchFamily="18" charset="0"/>
                <a:ea typeface="Times New Roman" panose="02020603050405020304" pitchFamily="18" charset="0"/>
                <a:cs typeface="Times New Roman" panose="02020603050405020304" pitchFamily="18" charset="0"/>
              </a:rPr>
              <a:t>We are investing in design of BA set Gallery, Container based Fire Fighting simulators, improving the website for dynamic exposer, soon presenting online catalogues, collecting leads to facilitate an ecosystem, adequately utilizing search engine optimization, preparing and distributing customized documentations, seriously working on increasing our PR efforts by using social media and are tying our best to develop a system to take full advantage of our company websites to leap ahead of the competition to have the significant advantages. AFS also dedicated to support the sales tam and customers with a great website to enjoy customer loyalty and increased sales. </a:t>
            </a:r>
            <a:endParaRPr lang="en-IN" sz="15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ts val="1200"/>
              </a:lnSpc>
              <a:spcBef>
                <a:spcPts val="600"/>
              </a:spcBef>
              <a:spcAft>
                <a:spcPts val="600"/>
              </a:spcAft>
              <a:buFont typeface="Arial" panose="020B0604020202020204" pitchFamily="34" charset="0"/>
              <a:buNone/>
            </a:pPr>
            <a:r>
              <a:rPr lang="en-IN" sz="1800" dirty="0">
                <a:solidFill>
                  <a:srgbClr val="000000"/>
                </a:solidFill>
                <a:latin typeface="Open Sans" panose="020B0606030504020204" pitchFamily="34" charset="0"/>
                <a:ea typeface="Calibri" panose="020F0502020204030204" pitchFamily="34" charset="0"/>
                <a:cs typeface="Times New Roman" panose="02020603050405020304" pitchFamily="18" charset="0"/>
              </a:rPr>
              <a:t>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93623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8582297" y="0"/>
            <a:ext cx="3609703"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graphicFrame>
        <p:nvGraphicFramePr>
          <p:cNvPr id="3" name="Chart 2">
            <a:extLst>
              <a:ext uri="{FF2B5EF4-FFF2-40B4-BE49-F238E27FC236}">
                <a16:creationId xmlns:a16="http://schemas.microsoft.com/office/drawing/2014/main" id="{896797B8-69C8-9282-655C-D27B57DD5544}"/>
              </a:ext>
            </a:extLst>
          </p:cNvPr>
          <p:cNvGraphicFramePr>
            <a:graphicFrameLocks/>
          </p:cNvGraphicFramePr>
          <p:nvPr>
            <p:extLst>
              <p:ext uri="{D42A27DB-BD31-4B8C-83A1-F6EECF244321}">
                <p14:modId xmlns:p14="http://schemas.microsoft.com/office/powerpoint/2010/main" val="2902738222"/>
              </p:ext>
            </p:extLst>
          </p:nvPr>
        </p:nvGraphicFramePr>
        <p:xfrm>
          <a:off x="-91440" y="1"/>
          <a:ext cx="10267406" cy="6858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42939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43691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4000" b="1">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AFS Business Model:</a:t>
            </a:r>
            <a:endParaRPr lang="en-IN" sz="4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extBox 2">
            <a:extLst>
              <a:ext uri="{FF2B5EF4-FFF2-40B4-BE49-F238E27FC236}">
                <a16:creationId xmlns:a16="http://schemas.microsoft.com/office/drawing/2014/main" id="{F30899A1-80C4-B6C3-7A77-DA55EE4E7CD4}"/>
              </a:ext>
            </a:extLst>
          </p:cNvPr>
          <p:cNvSpPr txBox="1"/>
          <p:nvPr/>
        </p:nvSpPr>
        <p:spPr>
          <a:xfrm>
            <a:off x="0" y="1678332"/>
            <a:ext cx="12192000" cy="5313378"/>
          </a:xfrm>
          <a:prstGeom prst="rect">
            <a:avLst/>
          </a:prstGeom>
          <a:noFill/>
        </p:spPr>
        <p:txBody>
          <a:bodyPr wrap="square">
            <a:spAutoFit/>
          </a:bodyPr>
          <a:lstStyle/>
          <a:p>
            <a:pPr>
              <a:lnSpc>
                <a:spcPct val="107000"/>
              </a:lnSpc>
              <a:spcAft>
                <a:spcPts val="800"/>
              </a:spcAft>
            </a:pPr>
            <a:r>
              <a:rPr lang="en-IN" sz="14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AFS customer value proposition and the profit formula define value for the customer and the company, respectively, key resources and key processes describe how that value will be delivered to both the customer and the company</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b="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Customer value proposition (CVP): </a:t>
            </a:r>
            <a:r>
              <a:rPr lang="en-IN" sz="14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Once we understand the job and all its dimensions, including the full process for how to get it done, we can design the offering.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b="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Profit formula: </a:t>
            </a:r>
            <a:r>
              <a:rPr lang="en-IN" sz="14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The profit formula is the blueprint that defines how the company creates value for itself while providing value to the customer. It consists of the following:</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i="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Revenue model:</a:t>
            </a:r>
            <a:r>
              <a:rPr lang="en-IN" sz="14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price x volume</a:t>
            </a:r>
            <a:endParaRPr lang="en-IN" sz="1400" dirty="0">
              <a:solidFill>
                <a:srgbClr val="282828"/>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i="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Cost structure:</a:t>
            </a:r>
            <a:r>
              <a:rPr lang="en-IN" sz="14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direct costs, indirect costs, economies of scale. Cost structure will be predominantly driven by the cost of the key resources required by the business model.</a:t>
            </a:r>
            <a:endParaRPr lang="en-IN" sz="1400" dirty="0">
              <a:solidFill>
                <a:srgbClr val="282828"/>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i="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Margin model:</a:t>
            </a:r>
            <a:r>
              <a:rPr lang="en-IN" sz="14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given the expected volume and cost structure, the contribution needed from each transaction to achieve desired profits.</a:t>
            </a:r>
            <a:endParaRPr lang="en-IN" sz="1400" dirty="0">
              <a:solidFill>
                <a:srgbClr val="282828"/>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400" i="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Resource velocity:</a:t>
            </a:r>
            <a:r>
              <a:rPr lang="en-IN" sz="14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how fast we need to turn over inventory, fixed assets, and other assets—and, overall, how well we need to utilize resources—to support our expected volume and achieve our anticipated profits.</a:t>
            </a:r>
            <a:endParaRPr lang="en-IN" sz="1400" dirty="0">
              <a:solidFill>
                <a:srgbClr val="282828"/>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b="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Key resources. </a:t>
            </a:r>
            <a:r>
              <a:rPr lang="en-IN" sz="14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The key resources are assets such as the people, technology, products, facilities, equipment, channels, and brand required to deliver the value proposition to the targeted customer. </a:t>
            </a:r>
            <a:r>
              <a:rPr lang="en-IN" sz="1400" b="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b="1"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Key processes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Successful companies have operational and managerial processes that allow them to deliver value in a way they can successfully repeat and increase in scale. These may include such recurrent tasks as training, development, manufacturing, budgeting, planning, sales, and service. Key processes also include a company’s rules, metrics, and norms.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rgbClr val="282828"/>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1752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250"/>
              </a:spcBef>
              <a:spcAft>
                <a:spcPts val="750"/>
              </a:spcAft>
            </a:pPr>
            <a:r>
              <a:rPr lang="en-IN" sz="4000" b="1">
                <a:solidFill>
                  <a:srgbClr val="444444"/>
                </a:solidFill>
                <a:latin typeface="Times New Roman" panose="02020603050405020304" pitchFamily="18" charset="0"/>
                <a:ea typeface="Times New Roman" panose="02020603050405020304" pitchFamily="18" charset="0"/>
                <a:cs typeface="Times New Roman" panose="02020603050405020304" pitchFamily="18" charset="0"/>
              </a:rPr>
              <a:t>AFS Market Analysis </a:t>
            </a:r>
            <a:endParaRPr lang="en-IN" sz="4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extBox 2">
            <a:extLst>
              <a:ext uri="{FF2B5EF4-FFF2-40B4-BE49-F238E27FC236}">
                <a16:creationId xmlns:a16="http://schemas.microsoft.com/office/drawing/2014/main" id="{E1453784-7461-2E4D-E672-7C33478FD55F}"/>
              </a:ext>
            </a:extLst>
          </p:cNvPr>
          <p:cNvSpPr txBox="1"/>
          <p:nvPr/>
        </p:nvSpPr>
        <p:spPr>
          <a:xfrm>
            <a:off x="362857" y="2459495"/>
            <a:ext cx="11988800" cy="3006079"/>
          </a:xfrm>
          <a:prstGeom prst="rect">
            <a:avLst/>
          </a:prstGeom>
          <a:noFill/>
        </p:spPr>
        <p:txBody>
          <a:bodyPr wrap="square">
            <a:spAutoFit/>
          </a:bodyPr>
          <a:lstStyle/>
          <a:p>
            <a:pPr>
              <a:lnSpc>
                <a:spcPct val="107000"/>
              </a:lnSpc>
              <a:spcAft>
                <a:spcPts val="1500"/>
              </a:spcAft>
            </a:pPr>
            <a:r>
              <a:rPr lang="en-IN" sz="14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We are under process of </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market analysis by conducting quantitative and qualitative assessment of the market. We are seriously considering the size of the market both in volume and in value, the various customer segments and buying patterns, the competition, and the economic environment in terms of barriers to entry and regulation. We are formulating our market strategy considering following:</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ts val="2025"/>
              </a:lnSpc>
              <a:spcAft>
                <a:spcPts val="800"/>
              </a:spcAft>
              <a:buFont typeface="+mj-lt"/>
              <a:buAutoNum type="arabicPeriod"/>
              <a:tabLst>
                <a:tab pos="457200" algn="l"/>
              </a:tabLst>
            </a:pPr>
            <a:r>
              <a:rPr lang="en-IN"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Demographics and Segmentation</a:t>
            </a:r>
            <a:endParaRPr lang="en-IN" sz="1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ts val="2025"/>
              </a:lnSpc>
              <a:spcAft>
                <a:spcPts val="800"/>
              </a:spcAft>
              <a:buFont typeface="+mj-lt"/>
              <a:buAutoNum type="arabicPeriod"/>
              <a:tabLst>
                <a:tab pos="457200" algn="l"/>
              </a:tabLst>
            </a:pPr>
            <a:r>
              <a:rPr lang="en-IN"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Target Market</a:t>
            </a:r>
            <a:endParaRPr lang="en-IN" sz="1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ts val="2025"/>
              </a:lnSpc>
              <a:spcAft>
                <a:spcPts val="800"/>
              </a:spcAft>
              <a:buFont typeface="+mj-lt"/>
              <a:buAutoNum type="arabicPeriod"/>
              <a:tabLst>
                <a:tab pos="457200" algn="l"/>
              </a:tabLst>
            </a:pPr>
            <a:r>
              <a:rPr lang="en-IN"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Market Need</a:t>
            </a:r>
            <a:endParaRPr lang="en-IN" sz="1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ts val="2025"/>
              </a:lnSpc>
              <a:spcAft>
                <a:spcPts val="800"/>
              </a:spcAft>
              <a:buFont typeface="+mj-lt"/>
              <a:buAutoNum type="arabicPeriod"/>
              <a:tabLst>
                <a:tab pos="457200" algn="l"/>
              </a:tabLst>
            </a:pPr>
            <a:r>
              <a:rPr lang="en-IN"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Competition</a:t>
            </a:r>
            <a:endParaRPr lang="en-IN" sz="1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ts val="2025"/>
              </a:lnSpc>
              <a:spcAft>
                <a:spcPts val="800"/>
              </a:spcAft>
              <a:buFont typeface="+mj-lt"/>
              <a:buAutoNum type="arabicPeriod"/>
              <a:tabLst>
                <a:tab pos="457200" algn="l"/>
              </a:tabLst>
            </a:pPr>
            <a:r>
              <a:rPr lang="en-IN"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Barriers to Entry</a:t>
            </a:r>
            <a:endParaRPr lang="en-IN" sz="1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ts val="2025"/>
              </a:lnSpc>
              <a:spcAft>
                <a:spcPts val="800"/>
              </a:spcAft>
              <a:buFont typeface="+mj-lt"/>
              <a:buAutoNum type="arabicPeriod"/>
              <a:tabLst>
                <a:tab pos="457200" algn="l"/>
              </a:tabLst>
            </a:pPr>
            <a:r>
              <a:rPr lang="en-IN" sz="1400" u="sng" dirty="0">
                <a:solidFill>
                  <a:srgbClr val="337AB7"/>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Regulation</a:t>
            </a:r>
            <a:endParaRPr lang="en-IN" sz="14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1287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34911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Content Placeholder 2">
            <a:extLst>
              <a:ext uri="{FF2B5EF4-FFF2-40B4-BE49-F238E27FC236}">
                <a16:creationId xmlns:a16="http://schemas.microsoft.com/office/drawing/2014/main" id="{DE151225-9629-E550-FDF9-09C9E4D9C8AF}"/>
              </a:ext>
            </a:extLst>
          </p:cNvPr>
          <p:cNvSpPr txBox="1">
            <a:spLocks/>
          </p:cNvSpPr>
          <p:nvPr/>
        </p:nvSpPr>
        <p:spPr>
          <a:xfrm>
            <a:off x="0" y="1349115"/>
            <a:ext cx="11988007" cy="5663953"/>
          </a:xfrm>
          <a:prstGeom prst="rect">
            <a:avLst/>
          </a:prstGeom>
        </p:spPr>
        <p:txBody>
          <a:bodyPr vert="horz" lIns="91440" tIns="45720" rIns="91440" bIns="45720" rtlCol="0">
            <a:normAutofit fontScale="55000" lnSpcReduction="20000"/>
          </a:bodyPr>
          <a:lstStyle>
            <a:lvl1pPr marL="457200" indent="-457200" algn="l" defTabSz="1219199" rtl="0" eaLnBrk="1" latinLnBrk="0" hangingPunct="1">
              <a:spcBef>
                <a:spcPct val="20000"/>
              </a:spcBef>
              <a:buFont typeface="Arial" pitchFamily="34" charset="0"/>
              <a:buChar char="•"/>
              <a:defRPr sz="3732" kern="1200">
                <a:solidFill>
                  <a:schemeClr val="tx1">
                    <a:lumMod val="75000"/>
                    <a:lumOff val="25000"/>
                  </a:schemeClr>
                </a:solidFill>
                <a:latin typeface="+mn-lt"/>
                <a:ea typeface="+mn-ea"/>
                <a:cs typeface="+mn-cs"/>
              </a:defRPr>
            </a:lvl1pPr>
            <a:lvl2pPr marL="990599" indent="-381000" algn="l" defTabSz="1219199" rtl="0" eaLnBrk="1" latinLnBrk="0" hangingPunct="1">
              <a:spcBef>
                <a:spcPct val="20000"/>
              </a:spcBef>
              <a:buFont typeface="Arial" pitchFamily="34" charset="0"/>
              <a:buChar char="–"/>
              <a:defRPr sz="3732" kern="1200">
                <a:solidFill>
                  <a:schemeClr val="tx1">
                    <a:lumMod val="75000"/>
                    <a:lumOff val="25000"/>
                  </a:schemeClr>
                </a:solidFill>
                <a:latin typeface="+mn-lt"/>
                <a:ea typeface="+mn-ea"/>
                <a:cs typeface="+mn-cs"/>
              </a:defRPr>
            </a:lvl2pPr>
            <a:lvl3pPr marL="1523999" indent="-304800" algn="l" defTabSz="1219199" rtl="0" eaLnBrk="1" latinLnBrk="0" hangingPunct="1">
              <a:spcBef>
                <a:spcPct val="20000"/>
              </a:spcBef>
              <a:buFont typeface="Arial" pitchFamily="34" charset="0"/>
              <a:buChar char="•"/>
              <a:defRPr sz="3201" kern="1200">
                <a:solidFill>
                  <a:schemeClr val="tx1">
                    <a:lumMod val="75000"/>
                    <a:lumOff val="25000"/>
                  </a:schemeClr>
                </a:solidFill>
                <a:latin typeface="+mn-lt"/>
                <a:ea typeface="+mn-ea"/>
                <a:cs typeface="+mn-cs"/>
              </a:defRPr>
            </a:lvl3pPr>
            <a:lvl4pPr marL="2133598" indent="-304800" algn="l" defTabSz="1219199" rtl="0" eaLnBrk="1" latinLnBrk="0" hangingPunct="1">
              <a:spcBef>
                <a:spcPct val="20000"/>
              </a:spcBef>
              <a:buFont typeface="Arial" pitchFamily="34" charset="0"/>
              <a:buChar char="–"/>
              <a:defRPr sz="2667" kern="1200">
                <a:solidFill>
                  <a:schemeClr val="tx1">
                    <a:lumMod val="75000"/>
                    <a:lumOff val="25000"/>
                  </a:schemeClr>
                </a:solidFill>
                <a:latin typeface="+mn-lt"/>
                <a:ea typeface="+mn-ea"/>
                <a:cs typeface="+mn-cs"/>
              </a:defRPr>
            </a:lvl4pPr>
            <a:lvl5pPr marL="2743195" indent="-304800" algn="l" defTabSz="1219199" rtl="0" eaLnBrk="1" latinLnBrk="0" hangingPunct="1">
              <a:spcBef>
                <a:spcPct val="20000"/>
              </a:spcBef>
              <a:buFont typeface="Arial" pitchFamily="34" charset="0"/>
              <a:buChar char="»"/>
              <a:defRPr sz="2667" kern="1200">
                <a:solidFill>
                  <a:schemeClr val="tx1">
                    <a:lumMod val="75000"/>
                    <a:lumOff val="25000"/>
                  </a:schemeClr>
                </a:solidFill>
                <a:latin typeface="+mn-lt"/>
                <a:ea typeface="+mn-ea"/>
                <a:cs typeface="+mn-cs"/>
              </a:defRPr>
            </a:lvl5pPr>
            <a:lvl6pPr marL="3352795" indent="-304800" algn="l" defTabSz="121919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94" indent="-304800" algn="l" defTabSz="121919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994" indent="-304800" algn="l" defTabSz="121919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591" indent="-304800" algn="l" defTabSz="1219199"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7200" marR="0" lvl="0" indent="-457200" algn="just" defTabSz="1219199" rtl="0" eaLnBrk="1" fontAlgn="auto" latinLnBrk="0" hangingPunct="1">
              <a:lnSpc>
                <a:spcPct val="10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sysClr val="windowText" lastClr="000000">
                    <a:lumMod val="75000"/>
                    <a:lumOff val="25000"/>
                  </a:sysClr>
                </a:solidFill>
                <a:effectLst/>
                <a:uLnTx/>
                <a:uFillTx/>
                <a:latin typeface="Garamond" pitchFamily="18" charset="0"/>
                <a:ea typeface="+mn-ea"/>
                <a:cs typeface="+mn-cs"/>
              </a:rPr>
              <a:t>Advanced Fire &amp; Safety </a:t>
            </a:r>
            <a:r>
              <a:rPr kumimoji="0" lang="en-US" sz="2500" b="0" i="0" u="none" strike="noStrike" kern="1200" cap="none" spc="0" normalizeH="0" baseline="0" noProof="0" dirty="0">
                <a:ln>
                  <a:noFill/>
                </a:ln>
                <a:solidFill>
                  <a:sysClr val="windowText" lastClr="000000">
                    <a:lumMod val="75000"/>
                    <a:lumOff val="25000"/>
                  </a:sysClr>
                </a:solidFill>
                <a:effectLst/>
                <a:uLnTx/>
                <a:uFillTx/>
                <a:latin typeface="Garamond" pitchFamily="18" charset="0"/>
                <a:ea typeface="+mn-ea"/>
                <a:cs typeface="+mn-cs"/>
              </a:rPr>
              <a:t>is one of the fastest growing company in the field of  fire, safety, Rescue and disaster management equipment manufacturing and fabrication of fire fighting vehicles. </a:t>
            </a:r>
          </a:p>
          <a:p>
            <a:pPr marL="457200" marR="0" lvl="0" indent="-457200" algn="just" defTabSz="1219199" rtl="0" eaLnBrk="1" fontAlgn="auto" latinLnBrk="0" hangingPunct="1">
              <a:lnSpc>
                <a:spcPct val="100000"/>
              </a:lnSpc>
              <a:spcBef>
                <a:spcPct val="20000"/>
              </a:spcBef>
              <a:spcAft>
                <a:spcPts val="0"/>
              </a:spcAft>
              <a:buClrTx/>
              <a:buSzTx/>
              <a:buFont typeface="Arial" pitchFamily="34" charset="0"/>
              <a:buChar char="•"/>
              <a:tabLst/>
              <a:defRPr/>
            </a:pPr>
            <a:r>
              <a:rPr kumimoji="0" lang="en-GB" sz="2500" b="0" i="0" u="none" strike="noStrike" kern="1200" cap="none" spc="0" normalizeH="0" baseline="0" noProof="0" dirty="0">
                <a:ln>
                  <a:noFill/>
                </a:ln>
                <a:solidFill>
                  <a:sysClr val="windowText" lastClr="000000">
                    <a:lumMod val="75000"/>
                    <a:lumOff val="25000"/>
                  </a:sysClr>
                </a:solidFill>
                <a:effectLst/>
                <a:uLnTx/>
                <a:uFillTx/>
                <a:latin typeface="Garamond" pitchFamily="18" charset="0"/>
                <a:ea typeface="+mn-ea"/>
                <a:cs typeface="+mn-cs"/>
              </a:rPr>
              <a:t>AFS is moving towards design and Fabricating the best possible fire protection, suppression and training systems for our State Fire Services, Defence services and exports. We are constantly innovating and expanding our services to meet the needs of our country at par with international standard. </a:t>
            </a:r>
            <a:endParaRPr kumimoji="0" lang="en-US" sz="2500" b="0" i="0" u="none" strike="noStrike" kern="1200" cap="none" spc="0" normalizeH="0" baseline="0" noProof="0" dirty="0">
              <a:ln>
                <a:noFill/>
              </a:ln>
              <a:solidFill>
                <a:sysClr val="windowText" lastClr="000000">
                  <a:lumMod val="75000"/>
                  <a:lumOff val="25000"/>
                </a:sysClr>
              </a:solidFill>
              <a:effectLst/>
              <a:uLnTx/>
              <a:uFillTx/>
              <a:latin typeface="Garamond" pitchFamily="18" charset="0"/>
              <a:ea typeface="+mn-ea"/>
              <a:cs typeface="+mn-cs"/>
            </a:endParaRPr>
          </a:p>
          <a:p>
            <a:pPr marL="457200" marR="0" lvl="0" indent="-457200" algn="just" defTabSz="1219199" rtl="0" eaLnBrk="1" fontAlgn="auto" latinLnBrk="0" hangingPunct="1">
              <a:lnSpc>
                <a:spcPct val="100000"/>
              </a:lnSpc>
              <a:spcBef>
                <a:spcPct val="20000"/>
              </a:spcBef>
              <a:spcAft>
                <a:spcPts val="0"/>
              </a:spcAft>
              <a:buClrTx/>
              <a:buSzTx/>
              <a:buFont typeface="Arial" pitchFamily="34" charset="0"/>
              <a:buChar char="•"/>
              <a:tabLst/>
              <a:defRPr/>
            </a:pPr>
            <a:r>
              <a:rPr kumimoji="0" lang="en-US" sz="2500" b="0" i="0" u="none" strike="noStrike" kern="1200" cap="none" spc="0" normalizeH="0" baseline="0" noProof="0" dirty="0">
                <a:ln>
                  <a:noFill/>
                </a:ln>
                <a:solidFill>
                  <a:sysClr val="windowText" lastClr="000000">
                    <a:lumMod val="75000"/>
                    <a:lumOff val="25000"/>
                  </a:sysClr>
                </a:solidFill>
                <a:effectLst/>
                <a:uLnTx/>
                <a:uFillTx/>
                <a:latin typeface="Garamond" pitchFamily="18" charset="0"/>
                <a:ea typeface="+mn-ea"/>
                <a:cs typeface="+mn-cs"/>
              </a:rPr>
              <a:t>At AFS our motto is to provide most updated and reliable system to combat fire hazards and rescue equipment. Our belief is to build an everlasting association with our partners to help improvise and deliver only the best. </a:t>
            </a: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endParaRPr kumimoji="0" lang="en-GB" sz="2500" b="0" i="0" u="none" strike="noStrike" kern="1200" cap="none" spc="0" normalizeH="0" baseline="0" noProof="0" dirty="0">
              <a:ln>
                <a:noFill/>
              </a:ln>
              <a:solidFill>
                <a:sysClr val="windowText" lastClr="000000">
                  <a:lumMod val="75000"/>
                  <a:lumOff val="25000"/>
                </a:sysClr>
              </a:solidFill>
              <a:effectLst/>
              <a:uLnTx/>
              <a:uFillTx/>
              <a:latin typeface="Garamond" pitchFamily="18" charset="0"/>
              <a:ea typeface="+mn-ea"/>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r>
              <a:rPr kumimoji="0" lang="en-GB" sz="2500" b="0" i="0" u="none" strike="noStrike" kern="1200" cap="none" spc="0" normalizeH="0" baseline="0" noProof="0" dirty="0">
                <a:ln>
                  <a:noFill/>
                </a:ln>
                <a:solidFill>
                  <a:sysClr val="windowText" lastClr="000000">
                    <a:lumMod val="75000"/>
                    <a:lumOff val="25000"/>
                  </a:sysClr>
                </a:solidFill>
                <a:effectLst/>
                <a:uLnTx/>
                <a:uFillTx/>
                <a:latin typeface="Garamond" pitchFamily="18" charset="0"/>
                <a:ea typeface="+mn-ea"/>
                <a:cs typeface="+mn-cs"/>
              </a:rPr>
              <a:t>Our company specializes in the manufacturing of vide ranges of high- and low-pressure water mist and CAFS based system used for fire fighting at very less water in comparison to our existing conventional systems. Our innovation to upgrade and indigenise instant fire suppression system, water mist suppression system, Self Contained Breathing Apparatus (SCBA), Emergency Life Supporting Apparatus (ELSA), Trolley Airline Breathing Apparatus (TABA), Breathing Air Gallery, Training simulators, Advanced Machine &amp; Tool room to develop all critical accessories used in Fire Fighting respiratory products.  </a:t>
            </a: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endParaRPr kumimoji="0" lang="en-GB" sz="2500" b="0" i="0" u="none" strike="noStrike" kern="1200" cap="none" spc="0" normalizeH="0" baseline="0" noProof="0" dirty="0">
              <a:ln>
                <a:noFill/>
              </a:ln>
              <a:solidFill>
                <a:sysClr val="windowText" lastClr="000000">
                  <a:lumMod val="75000"/>
                  <a:lumOff val="25000"/>
                </a:sysClr>
              </a:solidFill>
              <a:effectLst/>
              <a:uLnTx/>
              <a:uFillTx/>
              <a:latin typeface="Garamond" pitchFamily="18" charset="0"/>
              <a:ea typeface="+mn-ea"/>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2500" b="1" i="1" u="sng"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Work Preferences</a:t>
            </a:r>
            <a:endParaRPr kumimoji="0" lang="en-IN" sz="2500" b="0" i="0" u="sng"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tab pos="228600" algn="l"/>
              </a:tabLst>
              <a:defRPr/>
            </a:pP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Deal in Fire Fighting Equipment, Fire Simulators, Water Mist and Clean Agent System, Crash Fire Tender, Instant fire suppression system, SCBA, SCUBA, Fire Proximity Suits and </a:t>
            </a:r>
            <a:r>
              <a:rPr kumimoji="0" lang="en-US" sz="2500" b="0" i="1" u="none" strike="noStrike" kern="1200" cap="none" spc="0" normalizeH="0" baseline="0" noProof="0" dirty="0" err="1">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Dangri</a:t>
            </a: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 Fire Fighting Training and skill developments and open for export business</a:t>
            </a:r>
            <a:endParaRPr kumimoji="0" lang="en-IN" sz="25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tab pos="228600" algn="l"/>
              </a:tabLst>
              <a:defRPr/>
            </a:pP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Launch </a:t>
            </a:r>
            <a:r>
              <a:rPr kumimoji="0" lang="en-US" sz="2500" b="0" i="1" u="none" strike="noStrike" kern="1200" cap="none" spc="0" normalizeH="0" baseline="0" noProof="0" dirty="0" err="1">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Watermist</a:t>
            </a: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 based Rapid Firefighting &amp; Emergency Motorbike </a:t>
            </a:r>
            <a:endParaRPr kumimoji="0" lang="en-IN" sz="25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tab pos="228600" algn="l"/>
              </a:tabLst>
              <a:defRPr/>
            </a:pP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Open for international Joint Venture for </a:t>
            </a:r>
            <a:r>
              <a:rPr kumimoji="0" lang="en-US" sz="2500" b="0" i="1" u="none" strike="noStrike" kern="1200" cap="none" spc="0" normalizeH="0" baseline="0" noProof="0" dirty="0" err="1">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Defence</a:t>
            </a: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 Corridor Aligarh Node </a:t>
            </a:r>
            <a:endParaRPr kumimoji="0" lang="en-IN" sz="25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endParaRPr kumimoji="0" lang="en-IN" sz="25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2500" b="1" i="1" u="sng"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License and certification</a:t>
            </a:r>
            <a:endParaRPr kumimoji="0" lang="en-IN" sz="2500" b="1" i="0" u="sng"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 ISO, BIS, NSIC, PESO, MSME, CE, EN and NFPA</a:t>
            </a:r>
            <a:endParaRPr kumimoji="0" lang="en-IN" sz="25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 </a:t>
            </a:r>
            <a:endParaRPr kumimoji="0" lang="en-IN" sz="25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2500" b="1" i="1" u="sng"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Volunteer Experience:</a:t>
            </a:r>
            <a:endParaRPr kumimoji="0" lang="en-IN" sz="2500" b="0" i="0" u="sng"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Representing Several MNCs i.e., IDEX USA (for LUKAS &amp; Vetter rescue tools), 3M Scott (UK for SCBA &amp; TABA), Bauer Germany (for Breathing Air Compressors) as a Channel Partners on PAN India Basis.</a:t>
            </a:r>
            <a:endParaRPr kumimoji="0" lang="en-IN" sz="25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Represented Company in several national and international events, seminars and workshops.</a:t>
            </a:r>
            <a:endParaRPr kumimoji="0" lang="en-IN" sz="25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l" defTabSz="1219199" rtl="0" eaLnBrk="1" fontAlgn="auto" latinLnBrk="0" hangingPunct="1">
              <a:lnSpc>
                <a:spcPct val="100000"/>
              </a:lnSpc>
              <a:spcBef>
                <a:spcPct val="20000"/>
              </a:spcBef>
              <a:spcAft>
                <a:spcPts val="0"/>
              </a:spcAft>
              <a:buClrTx/>
              <a:buSzTx/>
              <a:buFont typeface="Arial" pitchFamily="34" charset="0"/>
              <a:buNone/>
              <a:tabLst>
                <a:tab pos="2762250" algn="l"/>
              </a:tabLst>
              <a:defRPr/>
            </a:pP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Award of </a:t>
            </a:r>
            <a:r>
              <a:rPr kumimoji="0" lang="en-US" sz="2500" b="0" i="1" u="none" strike="noStrike" kern="1200" cap="none" spc="0" normalizeH="0" baseline="0" noProof="0" dirty="0" err="1">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Honour</a:t>
            </a:r>
            <a:r>
              <a:rPr kumimoji="0" lang="en-US" sz="25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 By The Director, TBRL (DRDO – MoD), Chandigarh in the year 2016 (Fire Rescue) &amp; 2017(Building Evacuation) </a:t>
            </a:r>
            <a:r>
              <a:rPr kumimoji="0" lang="en-US" sz="2500" b="0"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 </a:t>
            </a:r>
            <a:endParaRPr kumimoji="0" lang="en-IN" sz="25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endParaRPr kumimoji="0" lang="en-US" sz="2200" b="1" i="0"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r>
              <a:rPr kumimoji="0" lang="en-US" sz="1900" b="0" i="1" u="none" strike="noStrike" kern="1200" cap="none" spc="0" normalizeH="0" baseline="0" noProof="0" dirty="0">
                <a:ln>
                  <a:noFill/>
                </a:ln>
                <a:solidFill>
                  <a:sysClr val="windowText" lastClr="000000">
                    <a:lumMod val="75000"/>
                    <a:lumOff val="25000"/>
                  </a:sysClr>
                </a:solidFill>
                <a:effectLst/>
                <a:uLnTx/>
                <a:uFillTx/>
                <a:latin typeface="Palatino Linotype" panose="02040502050505030304" pitchFamily="18" charset="0"/>
                <a:ea typeface="Batang" panose="02030600000101010101" pitchFamily="18" charset="-127"/>
                <a:cs typeface="+mn-cs"/>
              </a:rPr>
              <a:t>   </a:t>
            </a:r>
            <a:endParaRPr kumimoji="0" lang="en-IN" sz="1900"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Batang" panose="02030600000101010101" pitchFamily="18" charset="-127"/>
              <a:cs typeface="+mn-cs"/>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endParaRPr kumimoji="0" lang="en-US" sz="1799"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endParaRPr kumimoji="0" lang="en-US" sz="1799" b="0" i="0" u="none" strike="noStrike" kern="1200" cap="none" spc="0" normalizeH="0" baseline="0" noProof="0" dirty="0">
              <a:ln>
                <a:noFill/>
              </a:ln>
              <a:solidFill>
                <a:sysClr val="windowText" lastClr="000000">
                  <a:lumMod val="75000"/>
                  <a:lumOff val="25000"/>
                </a:sysClr>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1219199" rtl="0" eaLnBrk="1" fontAlgn="auto" latinLnBrk="0" hangingPunct="1">
              <a:lnSpc>
                <a:spcPct val="100000"/>
              </a:lnSpc>
              <a:spcBef>
                <a:spcPct val="20000"/>
              </a:spcBef>
              <a:spcAft>
                <a:spcPts val="0"/>
              </a:spcAft>
              <a:buClrTx/>
              <a:buSzTx/>
              <a:buFont typeface="Arial" pitchFamily="34" charset="0"/>
              <a:buNone/>
              <a:tabLst/>
              <a:defRPr/>
            </a:pPr>
            <a:endParaRPr kumimoji="0" lang="en-US" sz="3732"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a:p>
            <a:pPr marL="457200" marR="0" lvl="0" indent="-457200" algn="l" defTabSz="1219199" rtl="0" eaLnBrk="1" fontAlgn="auto" latinLnBrk="0" hangingPunct="1">
              <a:lnSpc>
                <a:spcPct val="100000"/>
              </a:lnSpc>
              <a:spcBef>
                <a:spcPct val="20000"/>
              </a:spcBef>
              <a:spcAft>
                <a:spcPts val="0"/>
              </a:spcAft>
              <a:buClrTx/>
              <a:buSzTx/>
              <a:buFont typeface="Arial" pitchFamily="34" charset="0"/>
              <a:buChar char="•"/>
              <a:tabLst/>
              <a:defRPr/>
            </a:pPr>
            <a:endParaRPr kumimoji="0" lang="en-US" sz="3732"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p:txBody>
      </p:sp>
      <p:sp>
        <p:nvSpPr>
          <p:cNvPr id="4" name="Title 1">
            <a:extLst>
              <a:ext uri="{FF2B5EF4-FFF2-40B4-BE49-F238E27FC236}">
                <a16:creationId xmlns:a16="http://schemas.microsoft.com/office/drawing/2014/main" id="{70A0834F-B579-A157-7B4A-5539464DA88B}"/>
              </a:ext>
            </a:extLst>
          </p:cNvPr>
          <p:cNvSpPr txBox="1">
            <a:spLocks/>
          </p:cNvSpPr>
          <p:nvPr/>
        </p:nvSpPr>
        <p:spPr>
          <a:xfrm>
            <a:off x="324621" y="114611"/>
            <a:ext cx="2627790" cy="71723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panose="02020603050405020304" pitchFamily="18" charset="0"/>
                <a:cs typeface="Times New Roman" panose="02020603050405020304" pitchFamily="18" charset="0"/>
              </a:rPr>
              <a:t>About US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962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541417"/>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graphicFrame>
        <p:nvGraphicFramePr>
          <p:cNvPr id="5" name="Table 4">
            <a:extLst>
              <a:ext uri="{FF2B5EF4-FFF2-40B4-BE49-F238E27FC236}">
                <a16:creationId xmlns:a16="http://schemas.microsoft.com/office/drawing/2014/main" id="{3C9CA151-FDBF-A280-7372-52C640AFA222}"/>
              </a:ext>
            </a:extLst>
          </p:cNvPr>
          <p:cNvGraphicFramePr>
            <a:graphicFrameLocks noGrp="1"/>
          </p:cNvGraphicFramePr>
          <p:nvPr>
            <p:extLst>
              <p:ext uri="{D42A27DB-BD31-4B8C-83A1-F6EECF244321}">
                <p14:modId xmlns:p14="http://schemas.microsoft.com/office/powerpoint/2010/main" val="2678205684"/>
              </p:ext>
            </p:extLst>
          </p:nvPr>
        </p:nvGraphicFramePr>
        <p:xfrm>
          <a:off x="189258" y="1453943"/>
          <a:ext cx="9777700" cy="5390994"/>
        </p:xfrm>
        <a:graphic>
          <a:graphicData uri="http://schemas.openxmlformats.org/drawingml/2006/table">
            <a:tbl>
              <a:tblPr firstRow="1" firstCol="1" bandRow="1">
                <a:tableStyleId>{5C22544A-7EE6-4342-B048-85BDC9FD1C3A}</a:tableStyleId>
              </a:tblPr>
              <a:tblGrid>
                <a:gridCol w="1574292">
                  <a:extLst>
                    <a:ext uri="{9D8B030D-6E8A-4147-A177-3AD203B41FA5}">
                      <a16:colId xmlns:a16="http://schemas.microsoft.com/office/drawing/2014/main" val="2665197939"/>
                    </a:ext>
                  </a:extLst>
                </a:gridCol>
                <a:gridCol w="2050852">
                  <a:extLst>
                    <a:ext uri="{9D8B030D-6E8A-4147-A177-3AD203B41FA5}">
                      <a16:colId xmlns:a16="http://schemas.microsoft.com/office/drawing/2014/main" val="4018691226"/>
                    </a:ext>
                  </a:extLst>
                </a:gridCol>
                <a:gridCol w="2050852">
                  <a:extLst>
                    <a:ext uri="{9D8B030D-6E8A-4147-A177-3AD203B41FA5}">
                      <a16:colId xmlns:a16="http://schemas.microsoft.com/office/drawing/2014/main" val="3074808021"/>
                    </a:ext>
                  </a:extLst>
                </a:gridCol>
                <a:gridCol w="2050852">
                  <a:extLst>
                    <a:ext uri="{9D8B030D-6E8A-4147-A177-3AD203B41FA5}">
                      <a16:colId xmlns:a16="http://schemas.microsoft.com/office/drawing/2014/main" val="817326166"/>
                    </a:ext>
                  </a:extLst>
                </a:gridCol>
                <a:gridCol w="2050852">
                  <a:extLst>
                    <a:ext uri="{9D8B030D-6E8A-4147-A177-3AD203B41FA5}">
                      <a16:colId xmlns:a16="http://schemas.microsoft.com/office/drawing/2014/main" val="3345766399"/>
                    </a:ext>
                  </a:extLst>
                </a:gridCol>
              </a:tblGrid>
              <a:tr h="431486">
                <a:tc gridSpan="5">
                  <a:txBody>
                    <a:bodyPr/>
                    <a:lstStyle/>
                    <a:p>
                      <a:pPr>
                        <a:lnSpc>
                          <a:spcPct val="107000"/>
                        </a:lnSpc>
                        <a:spcBef>
                          <a:spcPts val="375"/>
                        </a:spcBef>
                        <a:spcAft>
                          <a:spcPts val="375"/>
                        </a:spcAft>
                      </a:pPr>
                      <a:r>
                        <a:rPr lang="en-IN" sz="1400" dirty="0">
                          <a:effectLst/>
                          <a:latin typeface="Times New Roman" panose="02020603050405020304" pitchFamily="18" charset="0"/>
                          <a:cs typeface="Times New Roman" panose="02020603050405020304" pitchFamily="18" charset="0"/>
                        </a:rPr>
                        <a:t>  AFS Competitive Analysis - Hypothetical</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72050402"/>
                  </a:ext>
                </a:extLst>
              </a:tr>
              <a:tr h="1145042">
                <a:tc>
                  <a:txBody>
                    <a:bodyPr/>
                    <a:lstStyle/>
                    <a:p>
                      <a:pPr>
                        <a:lnSpc>
                          <a:spcPct val="107000"/>
                        </a:lnSpc>
                        <a:spcAft>
                          <a:spcPts val="1500"/>
                        </a:spcAft>
                      </a:pPr>
                      <a:r>
                        <a:rPr lang="en-IN" sz="1400">
                          <a:effectLst/>
                        </a:rPr>
                        <a:t>Company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b"/>
                </a:tc>
                <a:tc>
                  <a:txBody>
                    <a:bodyPr/>
                    <a:lstStyle/>
                    <a:p>
                      <a:pPr>
                        <a:lnSpc>
                          <a:spcPct val="107000"/>
                        </a:lnSpc>
                        <a:spcAft>
                          <a:spcPts val="1500"/>
                        </a:spcAft>
                      </a:pPr>
                      <a:r>
                        <a:rPr lang="en-IN" sz="1400" dirty="0">
                          <a:effectLst/>
                          <a:latin typeface="Times New Roman" panose="02020603050405020304" pitchFamily="18" charset="0"/>
                          <a:cs typeface="Times New Roman" panose="02020603050405020304" pitchFamily="18" charset="0"/>
                        </a:rPr>
                        <a:t>Competitor 1</a:t>
                      </a:r>
                      <a:br>
                        <a:rPr lang="en-IN" sz="1400" dirty="0">
                          <a:effectLst/>
                          <a:latin typeface="Times New Roman" panose="02020603050405020304" pitchFamily="18" charset="0"/>
                          <a:cs typeface="Times New Roman" panose="02020603050405020304" pitchFamily="18" charset="0"/>
                        </a:rPr>
                      </a:br>
                      <a:r>
                        <a:rPr lang="en-IN" sz="1400" dirty="0">
                          <a:effectLst/>
                          <a:latin typeface="Times New Roman" panose="02020603050405020304" pitchFamily="18" charset="0"/>
                          <a:cs typeface="Times New Roman" panose="02020603050405020304" pitchFamily="18" charset="0"/>
                        </a:rPr>
                        <a:t>(MNC)</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b"/>
                </a:tc>
                <a:tc>
                  <a:txBody>
                    <a:bodyPr/>
                    <a:lstStyle/>
                    <a:p>
                      <a:pPr>
                        <a:lnSpc>
                          <a:spcPct val="107000"/>
                        </a:lnSpc>
                        <a:spcAft>
                          <a:spcPts val="1500"/>
                        </a:spcAft>
                      </a:pPr>
                      <a:r>
                        <a:rPr lang="en-IN" sz="1400" dirty="0">
                          <a:effectLst/>
                          <a:latin typeface="Times New Roman" panose="02020603050405020304" pitchFamily="18" charset="0"/>
                          <a:cs typeface="Times New Roman" panose="02020603050405020304" pitchFamily="18" charset="0"/>
                        </a:rPr>
                        <a:t>Competitor 2</a:t>
                      </a:r>
                      <a:br>
                        <a:rPr lang="en-IN" sz="1400" dirty="0">
                          <a:effectLst/>
                          <a:latin typeface="Times New Roman" panose="02020603050405020304" pitchFamily="18" charset="0"/>
                          <a:cs typeface="Times New Roman" panose="02020603050405020304" pitchFamily="18" charset="0"/>
                        </a:rPr>
                      </a:br>
                      <a:r>
                        <a:rPr lang="en-IN" sz="1400" dirty="0">
                          <a:effectLst/>
                          <a:latin typeface="Times New Roman" panose="02020603050405020304" pitchFamily="18" charset="0"/>
                          <a:cs typeface="Times New Roman" panose="02020603050405020304" pitchFamily="18" charset="0"/>
                        </a:rPr>
                        <a:t>(Small Indian Manufacturer)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b"/>
                </a:tc>
                <a:tc>
                  <a:txBody>
                    <a:bodyPr/>
                    <a:lstStyle/>
                    <a:p>
                      <a:pPr>
                        <a:lnSpc>
                          <a:spcPct val="107000"/>
                        </a:lnSpc>
                        <a:spcAft>
                          <a:spcPts val="1500"/>
                        </a:spcAft>
                      </a:pPr>
                      <a:r>
                        <a:rPr lang="en-IN" sz="1400">
                          <a:effectLst/>
                          <a:latin typeface="Times New Roman" panose="02020603050405020304" pitchFamily="18" charset="0"/>
                          <a:cs typeface="Times New Roman" panose="02020603050405020304" pitchFamily="18" charset="0"/>
                        </a:rPr>
                        <a:t>Competitor 3</a:t>
                      </a:r>
                      <a:br>
                        <a:rPr lang="en-IN" sz="1400">
                          <a:effectLst/>
                          <a:latin typeface="Times New Roman" panose="02020603050405020304" pitchFamily="18" charset="0"/>
                          <a:cs typeface="Times New Roman" panose="02020603050405020304" pitchFamily="18" charset="0"/>
                        </a:rPr>
                      </a:br>
                      <a:r>
                        <a:rPr lang="en-IN" sz="1400">
                          <a:effectLst/>
                          <a:latin typeface="Times New Roman" panose="02020603050405020304" pitchFamily="18" charset="0"/>
                          <a:cs typeface="Times New Roman" panose="02020603050405020304" pitchFamily="18" charset="0"/>
                        </a:rPr>
                        <a:t>(MNC Distriutor)</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b"/>
                </a:tc>
                <a:tc>
                  <a:txBody>
                    <a:bodyPr/>
                    <a:lstStyle/>
                    <a:p>
                      <a:pPr>
                        <a:lnSpc>
                          <a:spcPct val="107000"/>
                        </a:lnSpc>
                        <a:spcAft>
                          <a:spcPts val="1500"/>
                        </a:spcAft>
                      </a:pPr>
                      <a:r>
                        <a:rPr lang="en-IN" sz="1400" dirty="0">
                          <a:effectLst/>
                          <a:latin typeface="Times New Roman" panose="02020603050405020304" pitchFamily="18" charset="0"/>
                          <a:cs typeface="Times New Roman" panose="02020603050405020304" pitchFamily="18" charset="0"/>
                        </a:rPr>
                        <a:t>AFS: Manufacturer, Distribution, Direct Sales and Exports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b"/>
                </a:tc>
                <a:extLst>
                  <a:ext uri="{0D108BD9-81ED-4DB2-BD59-A6C34878D82A}">
                    <a16:rowId xmlns:a16="http://schemas.microsoft.com/office/drawing/2014/main" val="1886396331"/>
                  </a:ext>
                </a:extLst>
              </a:tr>
              <a:tr h="647837">
                <a:tc>
                  <a:txBody>
                    <a:bodyPr/>
                    <a:lstStyle/>
                    <a:p>
                      <a:pPr>
                        <a:lnSpc>
                          <a:spcPct val="107000"/>
                        </a:lnSpc>
                        <a:spcAft>
                          <a:spcPts val="1500"/>
                        </a:spcAft>
                      </a:pPr>
                      <a:r>
                        <a:rPr lang="en-IN" sz="1400">
                          <a:effectLst/>
                        </a:rPr>
                        <a:t>Revenues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IN" sz="1400" dirty="0">
                          <a:effectLst/>
                          <a:latin typeface="Times New Roman" panose="02020603050405020304" pitchFamily="18" charset="0"/>
                          <a:cs typeface="Times New Roman" panose="02020603050405020304" pitchFamily="18" charset="0"/>
                        </a:rPr>
                        <a:t>INR 75,00,000,00.00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I</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NR 8,00,000,00.00</a:t>
                      </a:r>
                    </a:p>
                  </a:txBody>
                  <a:tcPr marL="76200" marR="76200" marT="76200" marB="76200"/>
                </a:tc>
                <a:tc>
                  <a:txBody>
                    <a:bodyPr/>
                    <a:lstStyle/>
                    <a:p>
                      <a:pPr>
                        <a:lnSpc>
                          <a:spcPct val="107000"/>
                        </a:lnSpc>
                        <a:spcAft>
                          <a:spcPts val="1500"/>
                        </a:spcAft>
                      </a:pPr>
                      <a:r>
                        <a:rPr lang="en-IN" sz="1400" dirty="0">
                          <a:effectLst/>
                          <a:latin typeface="Times New Roman" panose="02020603050405020304" pitchFamily="18" charset="0"/>
                          <a:cs typeface="Times New Roman" panose="02020603050405020304" pitchFamily="18" charset="0"/>
                        </a:rPr>
                        <a:t>INR 35,00,500,00.00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IN" sz="1400" dirty="0">
                          <a:effectLst/>
                          <a:latin typeface="Times New Roman" panose="02020603050405020304" pitchFamily="18" charset="0"/>
                          <a:cs typeface="Times New Roman" panose="02020603050405020304" pitchFamily="18" charset="0"/>
                        </a:rPr>
                        <a:t>INR 15,00,000,00.00</a:t>
                      </a:r>
                      <a:br>
                        <a:rPr lang="en-IN" sz="1400" dirty="0">
                          <a:effectLst/>
                          <a:latin typeface="Times New Roman" panose="02020603050405020304" pitchFamily="18" charset="0"/>
                          <a:cs typeface="Times New Roman" panose="02020603050405020304" pitchFamily="18" charset="0"/>
                        </a:rPr>
                      </a:b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560952405"/>
                  </a:ext>
                </a:extLst>
              </a:tr>
              <a:tr h="431486">
                <a:tc>
                  <a:txBody>
                    <a:bodyPr/>
                    <a:lstStyle/>
                    <a:p>
                      <a:pPr>
                        <a:lnSpc>
                          <a:spcPct val="107000"/>
                        </a:lnSpc>
                        <a:spcAft>
                          <a:spcPts val="1500"/>
                        </a:spcAft>
                      </a:pPr>
                      <a:r>
                        <a:rPr lang="en-IN" sz="1400">
                          <a:effectLst/>
                        </a:rPr>
                        <a:t>Nb. employees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20</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IN" sz="1400" dirty="0">
                          <a:effectLst/>
                          <a:latin typeface="Times New Roman" panose="02020603050405020304" pitchFamily="18" charset="0"/>
                          <a:cs typeface="Times New Roman" panose="02020603050405020304" pitchFamily="18" charset="0"/>
                        </a:rPr>
                        <a:t>15</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1</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2</a:t>
                      </a: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2</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8</a:t>
                      </a:r>
                    </a:p>
                  </a:txBody>
                  <a:tcPr marL="76200" marR="76200" marT="76200" marB="76200"/>
                </a:tc>
                <a:extLst>
                  <a:ext uri="{0D108BD9-81ED-4DB2-BD59-A6C34878D82A}">
                    <a16:rowId xmlns:a16="http://schemas.microsoft.com/office/drawing/2014/main" val="1457678147"/>
                  </a:ext>
                </a:extLst>
              </a:tr>
              <a:tr h="1227694">
                <a:tc>
                  <a:txBody>
                    <a:bodyPr/>
                    <a:lstStyle/>
                    <a:p>
                      <a:pPr>
                        <a:lnSpc>
                          <a:spcPct val="107000"/>
                        </a:lnSpc>
                        <a:spcAft>
                          <a:spcPts val="1500"/>
                        </a:spcAft>
                      </a:pPr>
                      <a:r>
                        <a:rPr lang="en-IN" sz="1400">
                          <a:effectLst/>
                        </a:rPr>
                        <a:t>Size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Offices: Mumbai &amp; Delhi</a:t>
                      </a:r>
                    </a:p>
                    <a:p>
                      <a:pPr>
                        <a:lnSpc>
                          <a:spcPct val="107000"/>
                        </a:lnSpc>
                        <a:spcAft>
                          <a:spcPts val="15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Works: Vadodara</a:t>
                      </a: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Office &amp; Works: Pune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Offices</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Kolkata, Delhi, Mumbai and a few resident Managers in major cities</a:t>
                      </a: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orks: Hapur (2units), Aligarh (upcoming), Offices: Delhi and few resident managers in major cities. </a:t>
                      </a:r>
                    </a:p>
                  </a:txBody>
                  <a:tcPr marL="76200" marR="76200" marT="76200" marB="76200"/>
                </a:tc>
                <a:extLst>
                  <a:ext uri="{0D108BD9-81ED-4DB2-BD59-A6C34878D82A}">
                    <a16:rowId xmlns:a16="http://schemas.microsoft.com/office/drawing/2014/main" val="3564894603"/>
                  </a:ext>
                </a:extLst>
              </a:tr>
              <a:tr h="431486">
                <a:tc>
                  <a:txBody>
                    <a:bodyPr/>
                    <a:lstStyle/>
                    <a:p>
                      <a:pPr>
                        <a:lnSpc>
                          <a:spcPct val="107000"/>
                        </a:lnSpc>
                        <a:spcAft>
                          <a:spcPts val="1500"/>
                        </a:spcAft>
                      </a:pPr>
                      <a:r>
                        <a:rPr lang="en-IN" sz="1400">
                          <a:effectLst/>
                        </a:rPr>
                        <a:t>Price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ery High</a:t>
                      </a: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ow</a:t>
                      </a: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H</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igh</a:t>
                      </a: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ompetative</a:t>
                      </a:r>
                    </a:p>
                  </a:txBody>
                  <a:tcPr marL="76200" marR="76200" marT="76200" marB="76200"/>
                </a:tc>
                <a:extLst>
                  <a:ext uri="{0D108BD9-81ED-4DB2-BD59-A6C34878D82A}">
                    <a16:rowId xmlns:a16="http://schemas.microsoft.com/office/drawing/2014/main" val="3496307780"/>
                  </a:ext>
                </a:extLst>
              </a:tr>
              <a:tr h="570067">
                <a:tc>
                  <a:txBody>
                    <a:bodyPr/>
                    <a:lstStyle/>
                    <a:p>
                      <a:pPr>
                        <a:lnSpc>
                          <a:spcPct val="107000"/>
                        </a:lnSpc>
                        <a:spcAft>
                          <a:spcPts val="1500"/>
                        </a:spcAft>
                      </a:pPr>
                      <a:r>
                        <a:rPr lang="en-IN" sz="1400">
                          <a:effectLst/>
                        </a:rPr>
                        <a:t>Quality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Very G</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ood</a:t>
                      </a: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ow</a:t>
                      </a:r>
                    </a:p>
                  </a:txBody>
                  <a:tcPr marL="76200" marR="76200" marT="76200" marB="76200"/>
                </a:tc>
                <a:tc>
                  <a:txBody>
                    <a:bodyPr/>
                    <a:lstStyle/>
                    <a:p>
                      <a:pPr>
                        <a:lnSpc>
                          <a:spcPct val="107000"/>
                        </a:lnSpc>
                        <a:spcAft>
                          <a:spcPts val="1500"/>
                        </a:spcAft>
                      </a:pPr>
                      <a:r>
                        <a:rPr lang="en-IN" sz="1400">
                          <a:effectLst/>
                          <a:latin typeface="Times New Roman" panose="02020603050405020304" pitchFamily="18" charset="0"/>
                          <a:cs typeface="Times New Roman" panose="02020603050405020304" pitchFamily="18" charset="0"/>
                        </a:rPr>
                        <a:t>Average</a:t>
                      </a:r>
                      <a:endParaRPr lang="en-IN"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Good and working towards better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1615528148"/>
                  </a:ext>
                </a:extLst>
              </a:tr>
              <a:tr h="431486">
                <a:tc>
                  <a:txBody>
                    <a:bodyPr/>
                    <a:lstStyle/>
                    <a:p>
                      <a:pPr>
                        <a:lnSpc>
                          <a:spcPct val="107000"/>
                        </a:lnSpc>
                        <a:spcAft>
                          <a:spcPts val="1500"/>
                        </a:spcAft>
                      </a:pPr>
                      <a:r>
                        <a:rPr lang="en-IN" sz="1400">
                          <a:effectLst/>
                        </a:rPr>
                        <a:t>Choice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IN" sz="1400" dirty="0">
                          <a:effectLst/>
                          <a:latin typeface="Times New Roman" panose="02020603050405020304" pitchFamily="18" charset="0"/>
                          <a:cs typeface="Times New Roman" panose="02020603050405020304" pitchFamily="18" charset="0"/>
                        </a:rPr>
                        <a:t>Very Large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verage</a:t>
                      </a:r>
                    </a:p>
                  </a:txBody>
                  <a:tcPr marL="76200" marR="76200" marT="76200" marB="76200"/>
                </a:tc>
                <a:tc>
                  <a:txBody>
                    <a:bodyPr/>
                    <a:lstStyle/>
                    <a:p>
                      <a:pPr>
                        <a:lnSpc>
                          <a:spcPct val="107000"/>
                        </a:lnSpc>
                        <a:spcAft>
                          <a:spcPts val="1500"/>
                        </a:spcAft>
                      </a:pPr>
                      <a:r>
                        <a:rPr lang="en-IN" sz="1400" dirty="0">
                          <a:effectLst/>
                          <a:latin typeface="Times New Roman" panose="02020603050405020304" pitchFamily="18" charset="0"/>
                          <a:cs typeface="Times New Roman" panose="02020603050405020304" pitchFamily="18" charset="0"/>
                        </a:rPr>
                        <a:t>large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tc>
                  <a:txBody>
                    <a:bodyPr/>
                    <a:lstStyle/>
                    <a:p>
                      <a:pPr>
                        <a:lnSpc>
                          <a:spcPct val="107000"/>
                        </a:lnSpc>
                        <a:spcAft>
                          <a:spcPts val="15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large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tc>
                <a:extLst>
                  <a:ext uri="{0D108BD9-81ED-4DB2-BD59-A6C34878D82A}">
                    <a16:rowId xmlns:a16="http://schemas.microsoft.com/office/drawing/2014/main" val="2788802456"/>
                  </a:ext>
                </a:extLst>
              </a:tr>
            </a:tbl>
          </a:graphicData>
        </a:graphic>
      </p:graphicFrame>
    </p:spTree>
    <p:extLst>
      <p:ext uri="{BB962C8B-B14F-4D97-AF65-F5344CB8AC3E}">
        <p14:creationId xmlns:p14="http://schemas.microsoft.com/office/powerpoint/2010/main" val="4193673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pic>
        <p:nvPicPr>
          <p:cNvPr id="3" name="Picture 2">
            <a:extLst>
              <a:ext uri="{FF2B5EF4-FFF2-40B4-BE49-F238E27FC236}">
                <a16:creationId xmlns:a16="http://schemas.microsoft.com/office/drawing/2014/main" id="{B277CE62-98FB-628B-4358-364D3394A4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3448" y="929390"/>
            <a:ext cx="2282537" cy="2152073"/>
          </a:xfrm>
          <a:prstGeom prst="rect">
            <a:avLst/>
          </a:prstGeom>
          <a:noFill/>
          <a:ln>
            <a:noFill/>
          </a:ln>
        </p:spPr>
      </p:pic>
      <p:sp>
        <p:nvSpPr>
          <p:cNvPr id="4" name="TextBox 3">
            <a:extLst>
              <a:ext uri="{FF2B5EF4-FFF2-40B4-BE49-F238E27FC236}">
                <a16:creationId xmlns:a16="http://schemas.microsoft.com/office/drawing/2014/main" id="{977B8022-64D7-3D7C-F591-580520A6CD5C}"/>
              </a:ext>
            </a:extLst>
          </p:cNvPr>
          <p:cNvSpPr txBox="1"/>
          <p:nvPr/>
        </p:nvSpPr>
        <p:spPr>
          <a:xfrm>
            <a:off x="230907" y="3048445"/>
            <a:ext cx="11730183" cy="2920928"/>
          </a:xfrm>
          <a:prstGeom prst="rect">
            <a:avLst/>
          </a:prstGeom>
          <a:noFill/>
        </p:spPr>
        <p:txBody>
          <a:bodyPr wrap="square">
            <a:spAutoFit/>
          </a:bodyPr>
          <a:lstStyle/>
          <a:p>
            <a:pPr>
              <a:lnSpc>
                <a:spcPct val="107000"/>
              </a:lnSpc>
              <a:spcAft>
                <a:spcPts val="1500"/>
              </a:spcAft>
            </a:pP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Putting ourself in an investor shoes. We are dedicatedly working to deliver a target return to the investors which implies both vizaviz  in de-risking the investment earlier (x-Amount) or investing in opportunities which offer substantial upside potential (i.e. huge market size).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00"/>
              </a:spcAft>
            </a:pP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 SOM and SAM will help de-risking the investment while the TAM enables to assess the upside potential.</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00"/>
              </a:spcAft>
            </a:pP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 Serviceable Obtainable Market is AFS short term target and therefore its matters the most if we could succeed on a fraction of the local market chances are higher that we will capture a large part of the global market.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00"/>
              </a:spcAft>
            </a:pPr>
            <a:r>
              <a:rPr lang="en-IN" sz="14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We expect our </a:t>
            </a: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investor to have a realistic objective and must judge us on our ability to deliver the objective.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500"/>
              </a:spcAft>
            </a:pPr>
            <a:r>
              <a:rPr lang="en-IN" sz="14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TAM SAM SOM have different purposes: SOM indicates the short term sales potential, SOM / SAM the target market share, and TAM the potential at scale. All play an important role in assessing an investment opportunity and the focus should really be on getting the most accurate numbers rather than the biggest possible numbers.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98005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extBox 2">
            <a:extLst>
              <a:ext uri="{FF2B5EF4-FFF2-40B4-BE49-F238E27FC236}">
                <a16:creationId xmlns:a16="http://schemas.microsoft.com/office/drawing/2014/main" id="{38986AEE-C20F-EC9C-B9A1-6BFEE8249362}"/>
              </a:ext>
            </a:extLst>
          </p:cNvPr>
          <p:cNvSpPr txBox="1"/>
          <p:nvPr/>
        </p:nvSpPr>
        <p:spPr>
          <a:xfrm>
            <a:off x="357685" y="2162197"/>
            <a:ext cx="11255195" cy="3355983"/>
          </a:xfrm>
          <a:prstGeom prst="rect">
            <a:avLst/>
          </a:prstGeom>
          <a:noFill/>
        </p:spPr>
        <p:txBody>
          <a:bodyPr wrap="square">
            <a:spAutoFit/>
          </a:bodyPr>
          <a:lstStyle/>
          <a:p>
            <a:pPr>
              <a:lnSpc>
                <a:spcPct val="107000"/>
              </a:lnSpc>
              <a:spcAft>
                <a:spcPts val="800"/>
              </a:spcAft>
            </a:pPr>
            <a:r>
              <a:rPr lang="en-IN" sz="1400" b="1"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AFS step-by-step guideline (being followed currently) to build our corporate financial plan:</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arabicPeriod"/>
              <a:tabLst>
                <a:tab pos="457200" algn="l"/>
              </a:tabLst>
            </a:pPr>
            <a:r>
              <a:rPr lang="en-IN" sz="14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Setting financial goals</a:t>
            </a:r>
            <a:endPar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arabicPeriod"/>
              <a:tabLst>
                <a:tab pos="457200" algn="l"/>
              </a:tabLst>
            </a:pPr>
            <a:r>
              <a:rPr lang="en-IN" sz="14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Creating a budget</a:t>
            </a:r>
            <a:endPar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arabicPeriod"/>
              <a:tabLst>
                <a:tab pos="457200" algn="l"/>
              </a:tabLst>
            </a:pPr>
            <a:r>
              <a:rPr lang="en-IN" sz="14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Planning for taxes</a:t>
            </a:r>
            <a:endPar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arabicPeriod"/>
              <a:tabLst>
                <a:tab pos="457200" algn="l"/>
              </a:tabLst>
            </a:pPr>
            <a:r>
              <a:rPr lang="en-IN" sz="14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Building an emergency fund</a:t>
            </a:r>
            <a:endPar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arabicPeriod"/>
              <a:tabLst>
                <a:tab pos="457200" algn="l"/>
              </a:tabLst>
            </a:pPr>
            <a:r>
              <a:rPr lang="en-IN" sz="14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Drafting the outlines to manage debt</a:t>
            </a:r>
            <a:endPar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arabicPeriod"/>
              <a:tabLst>
                <a:tab pos="457200" algn="l"/>
              </a:tabLst>
            </a:pPr>
            <a:r>
              <a:rPr lang="en-IN" sz="14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Protecting with insurance</a:t>
            </a:r>
            <a:endPar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arabicPeriod"/>
              <a:tabLst>
                <a:tab pos="457200" algn="l"/>
              </a:tabLst>
            </a:pPr>
            <a:r>
              <a:rPr lang="en-IN" sz="14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Plan for retirement</a:t>
            </a:r>
            <a:endPar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300"/>
              </a:spcAft>
              <a:buFont typeface="+mj-lt"/>
              <a:buAutoNum type="arabicPeriod"/>
              <a:tabLst>
                <a:tab pos="457200" algn="l"/>
              </a:tabLst>
            </a:pPr>
            <a:r>
              <a:rPr lang="en-IN" sz="1400" dirty="0">
                <a:solidFill>
                  <a:srgbClr val="202124"/>
                </a:solidFill>
                <a:effectLst/>
                <a:latin typeface="Times New Roman" panose="02020603050405020304" pitchFamily="18" charset="0"/>
                <a:ea typeface="Times New Roman" panose="02020603050405020304" pitchFamily="18" charset="0"/>
                <a:cs typeface="Times New Roman" panose="02020603050405020304" pitchFamily="18" charset="0"/>
              </a:rPr>
              <a:t>Currently Seeking Investment beyond 12 Crores  </a:t>
            </a:r>
            <a:endPar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In short, while it's never too late to get started, the very best time to start financial planning is </a:t>
            </a:r>
            <a:r>
              <a:rPr lang="en-IN" sz="1400" b="1"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as soon as we begin earning an income</a:t>
            </a:r>
            <a:r>
              <a:rPr lang="en-IN" sz="14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 The sooner we understand our finances and make empowered decisions about where our money is going, the more time we'll have to save and invest</a:t>
            </a:r>
            <a:r>
              <a:rPr lang="en-IN" sz="1400" dirty="0">
                <a:solidFill>
                  <a:srgbClr val="202124"/>
                </a:solidFill>
                <a:latin typeface="Times New Roman" panose="02020603050405020304" pitchFamily="18" charset="0"/>
                <a:ea typeface="Calibri" panose="020F0502020204030204" pitchFamily="34" charset="0"/>
                <a:cs typeface="Times New Roman" panose="02020603050405020304" pitchFamily="18" charset="0"/>
              </a:rPr>
              <a: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24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Content Placeholder 2">
            <a:extLst>
              <a:ext uri="{FF2B5EF4-FFF2-40B4-BE49-F238E27FC236}">
                <a16:creationId xmlns:a16="http://schemas.microsoft.com/office/drawing/2014/main" id="{EA73CC97-6059-BDF1-2A83-B8015E35E537}"/>
              </a:ext>
            </a:extLst>
          </p:cNvPr>
          <p:cNvSpPr txBox="1">
            <a:spLocks/>
          </p:cNvSpPr>
          <p:nvPr/>
        </p:nvSpPr>
        <p:spPr>
          <a:xfrm>
            <a:off x="810375" y="2034884"/>
            <a:ext cx="10058400" cy="5741232"/>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GB" sz="1400" dirty="0">
                <a:latin typeface="Times New Roman" panose="02020603050405020304" pitchFamily="18" charset="0"/>
                <a:cs typeface="Times New Roman" panose="02020603050405020304" pitchFamily="18" charset="0"/>
              </a:rPr>
              <a:t>Total cost of the project-</a:t>
            </a:r>
          </a:p>
          <a:p>
            <a:pPr marL="457200" indent="-457200">
              <a:buFont typeface="+mj-lt"/>
              <a:buAutoNum type="alphaUcPeriod"/>
            </a:pPr>
            <a:r>
              <a:rPr lang="en-GB" sz="1400" dirty="0">
                <a:latin typeface="Times New Roman" panose="02020603050405020304" pitchFamily="18" charset="0"/>
                <a:cs typeface="Times New Roman" panose="02020603050405020304" pitchFamily="18" charset="0"/>
              </a:rPr>
              <a:t>Cost of the plot                                                                                 -                   75L</a:t>
            </a:r>
          </a:p>
          <a:p>
            <a:pPr marL="457200" indent="-457200">
              <a:buFont typeface="+mj-lt"/>
              <a:buAutoNum type="alphaUcPeriod"/>
            </a:pPr>
            <a:r>
              <a:rPr lang="en-GB" sz="1400" dirty="0">
                <a:latin typeface="Times New Roman" panose="02020603050405020304" pitchFamily="18" charset="0"/>
                <a:cs typeface="Times New Roman" panose="02020603050405020304" pitchFamily="18" charset="0"/>
              </a:rPr>
              <a:t>Building &amp; Structures                                                                      -                  350L</a:t>
            </a:r>
          </a:p>
          <a:p>
            <a:pPr marL="457200" indent="-457200">
              <a:buFont typeface="+mj-lt"/>
              <a:buAutoNum type="alphaUcPeriod"/>
            </a:pPr>
            <a:r>
              <a:rPr lang="en-GB" sz="1400" dirty="0">
                <a:latin typeface="Times New Roman" panose="02020603050405020304" pitchFamily="18" charset="0"/>
                <a:cs typeface="Times New Roman" panose="02020603050405020304" pitchFamily="18" charset="0"/>
              </a:rPr>
              <a:t>Machinery &amp; Equipment’s                                                               -                  450L</a:t>
            </a:r>
          </a:p>
          <a:p>
            <a:pPr marL="457200" indent="-457200">
              <a:buFont typeface="+mj-lt"/>
              <a:buAutoNum type="alphaUcPeriod"/>
            </a:pPr>
            <a:r>
              <a:rPr lang="en-GB" sz="1400" dirty="0">
                <a:latin typeface="Times New Roman" panose="02020603050405020304" pitchFamily="18" charset="0"/>
                <a:cs typeface="Times New Roman" panose="02020603050405020304" pitchFamily="18" charset="0"/>
              </a:rPr>
              <a:t>Misc. Fixed Asset                                                                             -                  150L</a:t>
            </a:r>
          </a:p>
          <a:p>
            <a:pPr marL="457200" indent="-457200">
              <a:buFont typeface="+mj-lt"/>
              <a:buAutoNum type="alphaUcPeriod"/>
            </a:pPr>
            <a:r>
              <a:rPr lang="en-US" sz="1400" dirty="0">
                <a:latin typeface="Times New Roman" panose="02020603050405020304" pitchFamily="18" charset="0"/>
                <a:cs typeface="Times New Roman" panose="02020603050405020304" pitchFamily="18" charset="0"/>
              </a:rPr>
              <a:t>Pre-liminary and Pre-operative expenses                                         -                  100L</a:t>
            </a:r>
          </a:p>
          <a:p>
            <a:pPr marL="457200" indent="-457200">
              <a:buFont typeface="+mj-lt"/>
              <a:buAutoNum type="alphaUcPeriod"/>
            </a:pPr>
            <a:r>
              <a:rPr lang="en-US" sz="1400" dirty="0">
                <a:latin typeface="Times New Roman" panose="02020603050405020304" pitchFamily="18" charset="0"/>
                <a:cs typeface="Times New Roman" panose="02020603050405020304" pitchFamily="18" charset="0"/>
              </a:rPr>
              <a:t>Contingencies/Price Escalation                                                        -                    75L</a:t>
            </a:r>
          </a:p>
          <a:p>
            <a:pPr marL="457200" indent="-457200">
              <a:buFont typeface="+mj-lt"/>
              <a:buAutoNum type="alphaUcPeriod"/>
            </a:pPr>
            <a:r>
              <a:rPr lang="en-US" sz="1400" dirty="0">
                <a:latin typeface="Times New Roman" panose="02020603050405020304" pitchFamily="18" charset="0"/>
                <a:cs typeface="Times New Roman" panose="02020603050405020304" pitchFamily="18" charset="0"/>
              </a:rPr>
              <a:t>Margin Money for working capital                                                  -                     50L</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Sources of Finance –</a:t>
            </a:r>
          </a:p>
          <a:p>
            <a:pPr marL="457200" indent="-457200">
              <a:buFont typeface="+mj-lt"/>
              <a:buAutoNum type="alphaUcPeriod"/>
            </a:pPr>
            <a:r>
              <a:rPr lang="en-US" sz="1400" dirty="0">
                <a:latin typeface="Times New Roman" panose="02020603050405020304" pitchFamily="18" charset="0"/>
                <a:cs typeface="Times New Roman" panose="02020603050405020304" pitchFamily="18" charset="0"/>
              </a:rPr>
              <a:t>Term loan from bank (as on date)                                                    -                   200L</a:t>
            </a:r>
          </a:p>
          <a:p>
            <a:pPr marL="457200" indent="-457200">
              <a:buFont typeface="+mj-lt"/>
              <a:buAutoNum type="alphaUcPeriod"/>
            </a:pPr>
            <a:r>
              <a:rPr lang="en-US" sz="1400" dirty="0">
                <a:latin typeface="Times New Roman" panose="02020603050405020304" pitchFamily="18" charset="0"/>
                <a:cs typeface="Times New Roman" panose="02020603050405020304" pitchFamily="18" charset="0"/>
              </a:rPr>
              <a:t> Promoters Contribution + Unsecured loan from friend                   -                  250L  </a:t>
            </a:r>
          </a:p>
          <a:p>
            <a:pPr marL="457200" indent="-457200">
              <a:buFont typeface="+mj-lt"/>
              <a:buAutoNum type="alphaUcPeriod"/>
            </a:pPr>
            <a:r>
              <a:rPr lang="en-US" sz="1400" dirty="0">
                <a:latin typeface="Times New Roman" panose="02020603050405020304" pitchFamily="18" charset="0"/>
                <a:cs typeface="Times New Roman" panose="02020603050405020304" pitchFamily="18" charset="0"/>
              </a:rPr>
              <a:t>Govt scheme for MSME                                                                   -                     </a:t>
            </a:r>
          </a:p>
          <a:p>
            <a:pPr marL="457200" indent="-457200">
              <a:buFont typeface="+mj-lt"/>
              <a:buAutoNum type="alphaUcPeriod"/>
            </a:pPr>
            <a:r>
              <a:rPr lang="en-US" sz="1400" dirty="0">
                <a:latin typeface="Times New Roman" panose="02020603050405020304" pitchFamily="18" charset="0"/>
                <a:cs typeface="Times New Roman" panose="02020603050405020304" pitchFamily="18" charset="0"/>
              </a:rPr>
              <a:t>Probable required invest                                                                   -                   800L</a:t>
            </a:r>
          </a:p>
          <a:p>
            <a:pPr marL="0" indent="0">
              <a:buFont typeface="Wingdings" pitchFamily="2" charset="2"/>
              <a:buNone/>
            </a:pPr>
            <a:endParaRPr lang="en-IN" sz="1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430EB782-D685-1E20-2679-F45E81EC8CF9}"/>
              </a:ext>
            </a:extLst>
          </p:cNvPr>
          <p:cNvSpPr txBox="1">
            <a:spLocks/>
          </p:cNvSpPr>
          <p:nvPr/>
        </p:nvSpPr>
        <p:spPr>
          <a:xfrm>
            <a:off x="-103781" y="261845"/>
            <a:ext cx="10972800" cy="1054708"/>
          </a:xfrm>
          <a:prstGeom prst="rect">
            <a:avLst/>
          </a:prstGeom>
        </p:spPr>
        <p:txBody>
          <a:bodyPr>
            <a:normAutofit fontScale="925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Financial analysis for infrastructure</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8826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9849394" y="0"/>
            <a:ext cx="2342606"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cxnSp>
        <p:nvCxnSpPr>
          <p:cNvPr id="3" name="Straight Connector 2">
            <a:extLst>
              <a:ext uri="{FF2B5EF4-FFF2-40B4-BE49-F238E27FC236}">
                <a16:creationId xmlns:a16="http://schemas.microsoft.com/office/drawing/2014/main" id="{F4570E58-3837-C9D4-01FF-80052385805C}"/>
              </a:ext>
            </a:extLst>
          </p:cNvPr>
          <p:cNvCxnSpPr>
            <a:cxnSpLocks/>
          </p:cNvCxnSpPr>
          <p:nvPr/>
        </p:nvCxnSpPr>
        <p:spPr>
          <a:xfrm flipV="1">
            <a:off x="534158" y="2125869"/>
            <a:ext cx="9543018" cy="18879"/>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A04096-723A-6087-5480-97D35ED5F8F0}"/>
              </a:ext>
            </a:extLst>
          </p:cNvPr>
          <p:cNvSpPr txBox="1"/>
          <p:nvPr/>
        </p:nvSpPr>
        <p:spPr>
          <a:xfrm>
            <a:off x="3071941" y="395350"/>
            <a:ext cx="4567962" cy="502573"/>
          </a:xfrm>
          <a:prstGeom prst="rect">
            <a:avLst/>
          </a:prstGeom>
          <a:noFill/>
        </p:spPr>
        <p:txBody>
          <a:bodyPr wrap="square" rtlCol="0">
            <a:spAutoFit/>
          </a:bodyPr>
          <a:lstStyle/>
          <a:p>
            <a:pPr algn="ctr"/>
            <a:r>
              <a:rPr lang="en-GB" sz="1333" b="1" dirty="0"/>
              <a:t>TABISH FEHRI</a:t>
            </a:r>
          </a:p>
          <a:p>
            <a:pPr algn="ctr"/>
            <a:r>
              <a:rPr lang="en-GB" sz="1333" b="1" dirty="0"/>
              <a:t>       (CEO Cum Gr Managing Director)</a:t>
            </a:r>
            <a:endParaRPr lang="en-IN" sz="1333" b="1" dirty="0"/>
          </a:p>
        </p:txBody>
      </p:sp>
      <p:sp>
        <p:nvSpPr>
          <p:cNvPr id="5" name="TextBox 4">
            <a:extLst>
              <a:ext uri="{FF2B5EF4-FFF2-40B4-BE49-F238E27FC236}">
                <a16:creationId xmlns:a16="http://schemas.microsoft.com/office/drawing/2014/main" id="{6F8D30EC-8A62-C4DF-36FE-3AFABAA876EF}"/>
              </a:ext>
            </a:extLst>
          </p:cNvPr>
          <p:cNvSpPr txBox="1"/>
          <p:nvPr/>
        </p:nvSpPr>
        <p:spPr>
          <a:xfrm>
            <a:off x="3934557" y="1355966"/>
            <a:ext cx="2516137" cy="523220"/>
          </a:xfrm>
          <a:prstGeom prst="rect">
            <a:avLst/>
          </a:prstGeom>
          <a:noFill/>
        </p:spPr>
        <p:txBody>
          <a:bodyPr wrap="square" rtlCol="0">
            <a:spAutoFit/>
          </a:bodyPr>
          <a:lstStyle/>
          <a:p>
            <a:r>
              <a:rPr lang="en-GB" sz="1400" b="1" dirty="0"/>
              <a:t>              Rajesh Sharma</a:t>
            </a:r>
          </a:p>
          <a:p>
            <a:r>
              <a:rPr lang="en-GB" sz="1400" b="1" dirty="0"/>
              <a:t>                        (CFO)</a:t>
            </a:r>
            <a:endParaRPr lang="en-IN" sz="1400" b="1" dirty="0"/>
          </a:p>
        </p:txBody>
      </p:sp>
      <p:sp>
        <p:nvSpPr>
          <p:cNvPr id="6" name="TextBox 5">
            <a:extLst>
              <a:ext uri="{FF2B5EF4-FFF2-40B4-BE49-F238E27FC236}">
                <a16:creationId xmlns:a16="http://schemas.microsoft.com/office/drawing/2014/main" id="{A7960755-4934-0CC7-6578-EFC72CD91E53}"/>
              </a:ext>
            </a:extLst>
          </p:cNvPr>
          <p:cNvSpPr txBox="1"/>
          <p:nvPr/>
        </p:nvSpPr>
        <p:spPr>
          <a:xfrm>
            <a:off x="419018" y="4529142"/>
            <a:ext cx="1745933" cy="646331"/>
          </a:xfrm>
          <a:prstGeom prst="rect">
            <a:avLst/>
          </a:prstGeom>
          <a:noFill/>
        </p:spPr>
        <p:txBody>
          <a:bodyPr wrap="square" rtlCol="0">
            <a:spAutoFit/>
          </a:bodyPr>
          <a:lstStyle/>
          <a:p>
            <a:r>
              <a:rPr lang="en-GB" sz="1200" dirty="0"/>
              <a:t>   Dharmendra</a:t>
            </a:r>
          </a:p>
          <a:p>
            <a:pPr algn="ctr"/>
            <a:r>
              <a:rPr lang="en-GB" sz="1200" dirty="0"/>
              <a:t>(Distribution, eTender and GeM Sales)</a:t>
            </a:r>
            <a:endParaRPr lang="en-IN" sz="1200" dirty="0"/>
          </a:p>
        </p:txBody>
      </p:sp>
      <p:cxnSp>
        <p:nvCxnSpPr>
          <p:cNvPr id="8" name="Straight Arrow Connector 7">
            <a:extLst>
              <a:ext uri="{FF2B5EF4-FFF2-40B4-BE49-F238E27FC236}">
                <a16:creationId xmlns:a16="http://schemas.microsoft.com/office/drawing/2014/main" id="{35D0EA5A-7DD1-9A17-4BAF-71C39CF02B71}"/>
              </a:ext>
            </a:extLst>
          </p:cNvPr>
          <p:cNvCxnSpPr>
            <a:cxnSpLocks/>
          </p:cNvCxnSpPr>
          <p:nvPr/>
        </p:nvCxnSpPr>
        <p:spPr>
          <a:xfrm>
            <a:off x="5069700" y="2156269"/>
            <a:ext cx="0" cy="31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54D54A3-7D0B-EBC6-DC3F-BB416B8DF951}"/>
              </a:ext>
            </a:extLst>
          </p:cNvPr>
          <p:cNvCxnSpPr>
            <a:cxnSpLocks/>
          </p:cNvCxnSpPr>
          <p:nvPr/>
        </p:nvCxnSpPr>
        <p:spPr>
          <a:xfrm>
            <a:off x="5102077" y="3205215"/>
            <a:ext cx="0" cy="3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63F3C76-3B43-F9CE-0212-8D4B8CFF1939}"/>
              </a:ext>
            </a:extLst>
          </p:cNvPr>
          <p:cNvSpPr txBox="1"/>
          <p:nvPr/>
        </p:nvSpPr>
        <p:spPr>
          <a:xfrm>
            <a:off x="4396349" y="3654472"/>
            <a:ext cx="1592552" cy="461665"/>
          </a:xfrm>
          <a:prstGeom prst="rect">
            <a:avLst/>
          </a:prstGeom>
          <a:noFill/>
        </p:spPr>
        <p:txBody>
          <a:bodyPr wrap="none" rtlCol="0">
            <a:spAutoFit/>
          </a:bodyPr>
          <a:lstStyle/>
          <a:p>
            <a:r>
              <a:rPr lang="en-GB" sz="1200" dirty="0"/>
              <a:t>           Mahesh</a:t>
            </a:r>
          </a:p>
          <a:p>
            <a:r>
              <a:rPr lang="en-GB" sz="1200" dirty="0"/>
              <a:t>(Sr. Project Technician)</a:t>
            </a:r>
            <a:endParaRPr lang="en-IN" sz="1200" dirty="0"/>
          </a:p>
        </p:txBody>
      </p:sp>
      <p:sp>
        <p:nvSpPr>
          <p:cNvPr id="11" name="TextBox 10">
            <a:extLst>
              <a:ext uri="{FF2B5EF4-FFF2-40B4-BE49-F238E27FC236}">
                <a16:creationId xmlns:a16="http://schemas.microsoft.com/office/drawing/2014/main" id="{6983F589-00A9-0B2D-CA4D-8B9710AF0EDC}"/>
              </a:ext>
            </a:extLst>
          </p:cNvPr>
          <p:cNvSpPr txBox="1"/>
          <p:nvPr/>
        </p:nvSpPr>
        <p:spPr>
          <a:xfrm>
            <a:off x="9701055" y="5576240"/>
            <a:ext cx="932435" cy="461665"/>
          </a:xfrm>
          <a:prstGeom prst="rect">
            <a:avLst/>
          </a:prstGeom>
          <a:noFill/>
        </p:spPr>
        <p:txBody>
          <a:bodyPr wrap="none" rtlCol="0">
            <a:spAutoFit/>
          </a:bodyPr>
          <a:lstStyle/>
          <a:p>
            <a:r>
              <a:rPr lang="en-GB" sz="1200" dirty="0" err="1"/>
              <a:t>Mosin</a:t>
            </a:r>
            <a:endParaRPr lang="en-GB" sz="1200" dirty="0"/>
          </a:p>
          <a:p>
            <a:r>
              <a:rPr lang="en-GB" sz="1200" dirty="0"/>
              <a:t>(Technician)</a:t>
            </a:r>
            <a:endParaRPr lang="en-IN" sz="1200" dirty="0"/>
          </a:p>
        </p:txBody>
      </p:sp>
      <p:sp>
        <p:nvSpPr>
          <p:cNvPr id="12" name="TextBox 11">
            <a:extLst>
              <a:ext uri="{FF2B5EF4-FFF2-40B4-BE49-F238E27FC236}">
                <a16:creationId xmlns:a16="http://schemas.microsoft.com/office/drawing/2014/main" id="{4B6C0D20-3C21-5020-2161-DC63E325AF8A}"/>
              </a:ext>
            </a:extLst>
          </p:cNvPr>
          <p:cNvSpPr txBox="1"/>
          <p:nvPr/>
        </p:nvSpPr>
        <p:spPr>
          <a:xfrm>
            <a:off x="654842" y="3435932"/>
            <a:ext cx="1807483" cy="646331"/>
          </a:xfrm>
          <a:prstGeom prst="rect">
            <a:avLst/>
          </a:prstGeom>
          <a:noFill/>
        </p:spPr>
        <p:txBody>
          <a:bodyPr wrap="square" rtlCol="0">
            <a:spAutoFit/>
          </a:bodyPr>
          <a:lstStyle/>
          <a:p>
            <a:r>
              <a:rPr lang="en-GB" sz="1200" dirty="0"/>
              <a:t>           Satish Kumar</a:t>
            </a:r>
          </a:p>
          <a:p>
            <a:r>
              <a:rPr lang="en-GB" sz="1200" dirty="0"/>
              <a:t>(Back Office, GeM &amp; eTender Sales)</a:t>
            </a:r>
            <a:endParaRPr lang="en-IN" sz="1200" dirty="0"/>
          </a:p>
        </p:txBody>
      </p:sp>
      <p:sp>
        <p:nvSpPr>
          <p:cNvPr id="13" name="TextBox 12">
            <a:extLst>
              <a:ext uri="{FF2B5EF4-FFF2-40B4-BE49-F238E27FC236}">
                <a16:creationId xmlns:a16="http://schemas.microsoft.com/office/drawing/2014/main" id="{00A87F73-206C-E17E-E792-6120D986B0A4}"/>
              </a:ext>
            </a:extLst>
          </p:cNvPr>
          <p:cNvSpPr txBox="1"/>
          <p:nvPr/>
        </p:nvSpPr>
        <p:spPr>
          <a:xfrm>
            <a:off x="9435669" y="2458909"/>
            <a:ext cx="1767475" cy="461665"/>
          </a:xfrm>
          <a:prstGeom prst="rect">
            <a:avLst/>
          </a:prstGeom>
          <a:noFill/>
        </p:spPr>
        <p:txBody>
          <a:bodyPr wrap="square" rtlCol="0">
            <a:spAutoFit/>
          </a:bodyPr>
          <a:lstStyle/>
          <a:p>
            <a:r>
              <a:rPr lang="en-GB" sz="1200" dirty="0"/>
              <a:t>      Ankit Singh</a:t>
            </a:r>
          </a:p>
          <a:p>
            <a:r>
              <a:rPr lang="en-GB" sz="1200" dirty="0"/>
              <a:t>(PD &amp; QC head)</a:t>
            </a:r>
            <a:endParaRPr lang="en-IN" sz="1200" dirty="0"/>
          </a:p>
        </p:txBody>
      </p:sp>
      <p:sp>
        <p:nvSpPr>
          <p:cNvPr id="14" name="TextBox 13">
            <a:extLst>
              <a:ext uri="{FF2B5EF4-FFF2-40B4-BE49-F238E27FC236}">
                <a16:creationId xmlns:a16="http://schemas.microsoft.com/office/drawing/2014/main" id="{66F62E2E-358B-1AF5-C8FE-29CF5812B23C}"/>
              </a:ext>
            </a:extLst>
          </p:cNvPr>
          <p:cNvSpPr txBox="1"/>
          <p:nvPr/>
        </p:nvSpPr>
        <p:spPr>
          <a:xfrm>
            <a:off x="9542229" y="3091154"/>
            <a:ext cx="1091261" cy="461665"/>
          </a:xfrm>
          <a:prstGeom prst="rect">
            <a:avLst/>
          </a:prstGeom>
          <a:noFill/>
        </p:spPr>
        <p:txBody>
          <a:bodyPr wrap="none" rtlCol="0">
            <a:spAutoFit/>
          </a:bodyPr>
          <a:lstStyle/>
          <a:p>
            <a:r>
              <a:rPr lang="en-GB" sz="1200" dirty="0"/>
              <a:t>    Aquid</a:t>
            </a:r>
          </a:p>
          <a:p>
            <a:r>
              <a:rPr lang="en-GB" sz="1200" dirty="0"/>
              <a:t>(QC Executive)</a:t>
            </a:r>
            <a:endParaRPr lang="en-IN" sz="1200" dirty="0"/>
          </a:p>
        </p:txBody>
      </p:sp>
      <p:sp>
        <p:nvSpPr>
          <p:cNvPr id="15" name="TextBox 14">
            <a:extLst>
              <a:ext uri="{FF2B5EF4-FFF2-40B4-BE49-F238E27FC236}">
                <a16:creationId xmlns:a16="http://schemas.microsoft.com/office/drawing/2014/main" id="{1C5605E9-C9D6-55B0-99C4-649ABA2D7A68}"/>
              </a:ext>
            </a:extLst>
          </p:cNvPr>
          <p:cNvSpPr txBox="1"/>
          <p:nvPr/>
        </p:nvSpPr>
        <p:spPr>
          <a:xfrm>
            <a:off x="9435669" y="3755724"/>
            <a:ext cx="2434000" cy="461665"/>
          </a:xfrm>
          <a:prstGeom prst="rect">
            <a:avLst/>
          </a:prstGeom>
          <a:noFill/>
        </p:spPr>
        <p:txBody>
          <a:bodyPr wrap="none" rtlCol="0">
            <a:spAutoFit/>
          </a:bodyPr>
          <a:lstStyle/>
          <a:p>
            <a:r>
              <a:rPr lang="en-GB" sz="1200" dirty="0"/>
              <a:t>   Rakesh Kr. Bora</a:t>
            </a:r>
          </a:p>
          <a:p>
            <a:r>
              <a:rPr lang="en-GB" sz="1200" dirty="0"/>
              <a:t>(Factory Supervisor &amp; Logistics)</a:t>
            </a:r>
            <a:endParaRPr lang="en-IN" sz="1200" dirty="0"/>
          </a:p>
        </p:txBody>
      </p:sp>
      <p:sp>
        <p:nvSpPr>
          <p:cNvPr id="16" name="TextBox 15">
            <a:extLst>
              <a:ext uri="{FF2B5EF4-FFF2-40B4-BE49-F238E27FC236}">
                <a16:creationId xmlns:a16="http://schemas.microsoft.com/office/drawing/2014/main" id="{6DDF9D7C-378E-667F-9A4E-A456247219ED}"/>
              </a:ext>
            </a:extLst>
          </p:cNvPr>
          <p:cNvSpPr txBox="1"/>
          <p:nvPr/>
        </p:nvSpPr>
        <p:spPr>
          <a:xfrm>
            <a:off x="9232409" y="4429337"/>
            <a:ext cx="2173993" cy="441211"/>
          </a:xfrm>
          <a:prstGeom prst="rect">
            <a:avLst/>
          </a:prstGeom>
          <a:noFill/>
        </p:spPr>
        <p:txBody>
          <a:bodyPr wrap="none" rtlCol="0">
            <a:spAutoFit/>
          </a:bodyPr>
          <a:lstStyle/>
          <a:p>
            <a:r>
              <a:rPr lang="en-GB" sz="1200" dirty="0"/>
              <a:t>    </a:t>
            </a:r>
            <a:r>
              <a:rPr lang="en-GB" sz="1200" dirty="0" err="1"/>
              <a:t>Purshotam</a:t>
            </a:r>
            <a:r>
              <a:rPr lang="en-GB" sz="1200" dirty="0"/>
              <a:t> M </a:t>
            </a:r>
            <a:r>
              <a:rPr lang="en-GB" sz="1067" dirty="0" err="1"/>
              <a:t>Selokar</a:t>
            </a:r>
            <a:endParaRPr lang="en-GB" sz="1067" dirty="0"/>
          </a:p>
          <a:p>
            <a:r>
              <a:rPr lang="en-GB" sz="1067" dirty="0"/>
              <a:t>(Sr. Technician &amp; 2</a:t>
            </a:r>
            <a:r>
              <a:rPr lang="en-GB" sz="1067" baseline="30000" dirty="0"/>
              <a:t>nd</a:t>
            </a:r>
            <a:r>
              <a:rPr lang="en-GB" sz="1067" dirty="0"/>
              <a:t> Unit Head)</a:t>
            </a:r>
            <a:endParaRPr lang="en-IN" sz="1067" dirty="0"/>
          </a:p>
        </p:txBody>
      </p:sp>
      <p:sp>
        <p:nvSpPr>
          <p:cNvPr id="17" name="TextBox 16">
            <a:extLst>
              <a:ext uri="{FF2B5EF4-FFF2-40B4-BE49-F238E27FC236}">
                <a16:creationId xmlns:a16="http://schemas.microsoft.com/office/drawing/2014/main" id="{9E823600-486F-B62E-6FC1-2EDE10D039F2}"/>
              </a:ext>
            </a:extLst>
          </p:cNvPr>
          <p:cNvSpPr txBox="1"/>
          <p:nvPr/>
        </p:nvSpPr>
        <p:spPr>
          <a:xfrm>
            <a:off x="9435669" y="5033654"/>
            <a:ext cx="1630254" cy="461665"/>
          </a:xfrm>
          <a:prstGeom prst="rect">
            <a:avLst/>
          </a:prstGeom>
          <a:noFill/>
        </p:spPr>
        <p:txBody>
          <a:bodyPr wrap="none" rtlCol="0">
            <a:spAutoFit/>
          </a:bodyPr>
          <a:lstStyle/>
          <a:p>
            <a:r>
              <a:rPr lang="en-GB" sz="1200" dirty="0"/>
              <a:t>     Nishu Sisodia</a:t>
            </a:r>
          </a:p>
          <a:p>
            <a:r>
              <a:rPr lang="en-GB" sz="1200" dirty="0"/>
              <a:t>(Service Technician)</a:t>
            </a:r>
            <a:endParaRPr lang="en-IN" sz="1200" dirty="0"/>
          </a:p>
        </p:txBody>
      </p:sp>
      <p:sp>
        <p:nvSpPr>
          <p:cNvPr id="18" name="TextBox 17">
            <a:extLst>
              <a:ext uri="{FF2B5EF4-FFF2-40B4-BE49-F238E27FC236}">
                <a16:creationId xmlns:a16="http://schemas.microsoft.com/office/drawing/2014/main" id="{4C3768E5-2B0A-8E68-E897-668825DFFD1A}"/>
              </a:ext>
            </a:extLst>
          </p:cNvPr>
          <p:cNvSpPr txBox="1"/>
          <p:nvPr/>
        </p:nvSpPr>
        <p:spPr>
          <a:xfrm>
            <a:off x="224840" y="2606303"/>
            <a:ext cx="2340409" cy="461665"/>
          </a:xfrm>
          <a:prstGeom prst="rect">
            <a:avLst/>
          </a:prstGeom>
          <a:noFill/>
        </p:spPr>
        <p:txBody>
          <a:bodyPr wrap="square" rtlCol="0">
            <a:spAutoFit/>
          </a:bodyPr>
          <a:lstStyle/>
          <a:p>
            <a:r>
              <a:rPr lang="en-GB" sz="1200" dirty="0"/>
              <a:t>  Vishal karmuthail</a:t>
            </a:r>
          </a:p>
          <a:p>
            <a:r>
              <a:rPr lang="en-GB" sz="1200" dirty="0"/>
              <a:t>(Sales &amp; Mark Head)</a:t>
            </a:r>
          </a:p>
        </p:txBody>
      </p:sp>
      <p:sp>
        <p:nvSpPr>
          <p:cNvPr id="19" name="TextBox 18">
            <a:extLst>
              <a:ext uri="{FF2B5EF4-FFF2-40B4-BE49-F238E27FC236}">
                <a16:creationId xmlns:a16="http://schemas.microsoft.com/office/drawing/2014/main" id="{02302CF4-095E-E3F6-99C4-315EC670C102}"/>
              </a:ext>
            </a:extLst>
          </p:cNvPr>
          <p:cNvSpPr txBox="1"/>
          <p:nvPr/>
        </p:nvSpPr>
        <p:spPr>
          <a:xfrm flipH="1">
            <a:off x="4487804" y="2615723"/>
            <a:ext cx="1228547" cy="461665"/>
          </a:xfrm>
          <a:prstGeom prst="rect">
            <a:avLst/>
          </a:prstGeom>
          <a:noFill/>
        </p:spPr>
        <p:txBody>
          <a:bodyPr wrap="square" rtlCol="0">
            <a:spAutoFit/>
          </a:bodyPr>
          <a:lstStyle/>
          <a:p>
            <a:r>
              <a:rPr lang="en-GB" sz="1200" dirty="0"/>
              <a:t>    Siraj Saifi</a:t>
            </a:r>
          </a:p>
          <a:p>
            <a:r>
              <a:rPr lang="en-GB" sz="1200" dirty="0"/>
              <a:t>(Project head)</a:t>
            </a:r>
            <a:endParaRPr lang="en-IN" sz="1200" dirty="0"/>
          </a:p>
        </p:txBody>
      </p:sp>
      <p:cxnSp>
        <p:nvCxnSpPr>
          <p:cNvPr id="20" name="Straight Arrow Connector 19">
            <a:extLst>
              <a:ext uri="{FF2B5EF4-FFF2-40B4-BE49-F238E27FC236}">
                <a16:creationId xmlns:a16="http://schemas.microsoft.com/office/drawing/2014/main" id="{D3A03B61-ECF5-0C42-D9B8-7EB6FE89BEC3}"/>
              </a:ext>
            </a:extLst>
          </p:cNvPr>
          <p:cNvCxnSpPr>
            <a:cxnSpLocks/>
          </p:cNvCxnSpPr>
          <p:nvPr/>
        </p:nvCxnSpPr>
        <p:spPr>
          <a:xfrm>
            <a:off x="534158" y="2156269"/>
            <a:ext cx="0" cy="459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4CFA58-A359-8FC0-E08C-511F3AC25E6A}"/>
              </a:ext>
            </a:extLst>
          </p:cNvPr>
          <p:cNvCxnSpPr>
            <a:cxnSpLocks/>
          </p:cNvCxnSpPr>
          <p:nvPr/>
        </p:nvCxnSpPr>
        <p:spPr>
          <a:xfrm>
            <a:off x="5355922" y="1839466"/>
            <a:ext cx="0" cy="286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359A4F5-82C4-0CD3-6F5C-C3F91B7FA3C2}"/>
              </a:ext>
            </a:extLst>
          </p:cNvPr>
          <p:cNvSpPr txBox="1"/>
          <p:nvPr/>
        </p:nvSpPr>
        <p:spPr>
          <a:xfrm>
            <a:off x="4350714" y="4376026"/>
            <a:ext cx="1638269" cy="461665"/>
          </a:xfrm>
          <a:prstGeom prst="rect">
            <a:avLst/>
          </a:prstGeom>
          <a:noFill/>
        </p:spPr>
        <p:txBody>
          <a:bodyPr wrap="none" rtlCol="0">
            <a:spAutoFit/>
          </a:bodyPr>
          <a:lstStyle/>
          <a:p>
            <a:r>
              <a:rPr lang="en-GB" sz="1200" dirty="0"/>
              <a:t>Yash Bharadwaj</a:t>
            </a:r>
          </a:p>
          <a:p>
            <a:r>
              <a:rPr lang="en-GB" sz="1200" dirty="0"/>
              <a:t>(Service Technician)</a:t>
            </a:r>
            <a:endParaRPr lang="en-IN" sz="1200" dirty="0"/>
          </a:p>
        </p:txBody>
      </p:sp>
      <p:sp>
        <p:nvSpPr>
          <p:cNvPr id="23" name="TextBox 22">
            <a:extLst>
              <a:ext uri="{FF2B5EF4-FFF2-40B4-BE49-F238E27FC236}">
                <a16:creationId xmlns:a16="http://schemas.microsoft.com/office/drawing/2014/main" id="{6C6622B8-6099-E5C1-C069-25AD8F0E3844}"/>
              </a:ext>
            </a:extLst>
          </p:cNvPr>
          <p:cNvSpPr txBox="1"/>
          <p:nvPr/>
        </p:nvSpPr>
        <p:spPr>
          <a:xfrm>
            <a:off x="9555292" y="6148478"/>
            <a:ext cx="1146596" cy="461665"/>
          </a:xfrm>
          <a:prstGeom prst="rect">
            <a:avLst/>
          </a:prstGeom>
          <a:noFill/>
        </p:spPr>
        <p:txBody>
          <a:bodyPr wrap="none" rtlCol="0">
            <a:spAutoFit/>
          </a:bodyPr>
          <a:lstStyle/>
          <a:p>
            <a:r>
              <a:rPr lang="en-GB" sz="1200" dirty="0"/>
              <a:t>Sachin Kumar</a:t>
            </a:r>
          </a:p>
          <a:p>
            <a:r>
              <a:rPr lang="en-GB" sz="1200" dirty="0"/>
              <a:t>(Technician)</a:t>
            </a:r>
            <a:endParaRPr lang="en-IN" sz="1200" dirty="0"/>
          </a:p>
        </p:txBody>
      </p:sp>
      <p:sp>
        <p:nvSpPr>
          <p:cNvPr id="24" name="TextBox 23">
            <a:extLst>
              <a:ext uri="{FF2B5EF4-FFF2-40B4-BE49-F238E27FC236}">
                <a16:creationId xmlns:a16="http://schemas.microsoft.com/office/drawing/2014/main" id="{412E6251-3EB5-A9EB-60E1-E84162E7D608}"/>
              </a:ext>
            </a:extLst>
          </p:cNvPr>
          <p:cNvSpPr txBox="1"/>
          <p:nvPr/>
        </p:nvSpPr>
        <p:spPr>
          <a:xfrm>
            <a:off x="7066605" y="977090"/>
            <a:ext cx="1334340" cy="461665"/>
          </a:xfrm>
          <a:prstGeom prst="rect">
            <a:avLst/>
          </a:prstGeom>
          <a:noFill/>
        </p:spPr>
        <p:txBody>
          <a:bodyPr wrap="none" rtlCol="0">
            <a:spAutoFit/>
          </a:bodyPr>
          <a:lstStyle/>
          <a:p>
            <a:r>
              <a:rPr lang="en-GB" sz="1200" dirty="0"/>
              <a:t>Chetan Kumar</a:t>
            </a:r>
          </a:p>
          <a:p>
            <a:r>
              <a:rPr lang="en-GB" sz="1200" dirty="0"/>
              <a:t>(EA to Director)</a:t>
            </a:r>
            <a:endParaRPr lang="en-IN" sz="1200" dirty="0"/>
          </a:p>
        </p:txBody>
      </p:sp>
      <p:cxnSp>
        <p:nvCxnSpPr>
          <p:cNvPr id="25" name="Straight Arrow Connector 24">
            <a:extLst>
              <a:ext uri="{FF2B5EF4-FFF2-40B4-BE49-F238E27FC236}">
                <a16:creationId xmlns:a16="http://schemas.microsoft.com/office/drawing/2014/main" id="{FEB24BB7-4955-EFE5-3E04-57AC47CA6259}"/>
              </a:ext>
            </a:extLst>
          </p:cNvPr>
          <p:cNvCxnSpPr>
            <a:cxnSpLocks/>
            <a:endCxn id="24" idx="1"/>
          </p:cNvCxnSpPr>
          <p:nvPr/>
        </p:nvCxnSpPr>
        <p:spPr>
          <a:xfrm>
            <a:off x="5392517" y="1207923"/>
            <a:ext cx="1674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C7B3C5-F062-DB4C-6374-9BECB036D8C7}"/>
              </a:ext>
            </a:extLst>
          </p:cNvPr>
          <p:cNvCxnSpPr>
            <a:cxnSpLocks/>
          </p:cNvCxnSpPr>
          <p:nvPr/>
        </p:nvCxnSpPr>
        <p:spPr>
          <a:xfrm>
            <a:off x="7628958" y="1438755"/>
            <a:ext cx="0" cy="638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1E5EAD-2A5C-4BBE-9340-3CEAC898B812}"/>
              </a:ext>
            </a:extLst>
          </p:cNvPr>
          <p:cNvSpPr txBox="1"/>
          <p:nvPr/>
        </p:nvSpPr>
        <p:spPr>
          <a:xfrm>
            <a:off x="2925346" y="1526994"/>
            <a:ext cx="1006879" cy="461665"/>
          </a:xfrm>
          <a:prstGeom prst="rect">
            <a:avLst/>
          </a:prstGeom>
          <a:noFill/>
        </p:spPr>
        <p:txBody>
          <a:bodyPr wrap="none" rtlCol="0">
            <a:spAutoFit/>
          </a:bodyPr>
          <a:lstStyle/>
          <a:p>
            <a:r>
              <a:rPr lang="en-GB" sz="1200" dirty="0"/>
              <a:t>Durga Prasad</a:t>
            </a:r>
          </a:p>
          <a:p>
            <a:r>
              <a:rPr lang="en-GB" sz="1200" dirty="0"/>
              <a:t>  (Accounts)</a:t>
            </a:r>
            <a:endParaRPr lang="en-IN" sz="1200" dirty="0"/>
          </a:p>
        </p:txBody>
      </p:sp>
      <p:sp>
        <p:nvSpPr>
          <p:cNvPr id="28" name="TextBox 27">
            <a:extLst>
              <a:ext uri="{FF2B5EF4-FFF2-40B4-BE49-F238E27FC236}">
                <a16:creationId xmlns:a16="http://schemas.microsoft.com/office/drawing/2014/main" id="{92F212FE-8AF0-0BCE-2E4F-4E4602A14F5C}"/>
              </a:ext>
            </a:extLst>
          </p:cNvPr>
          <p:cNvSpPr txBox="1"/>
          <p:nvPr/>
        </p:nvSpPr>
        <p:spPr>
          <a:xfrm>
            <a:off x="5908153" y="3198167"/>
            <a:ext cx="1451936" cy="461665"/>
          </a:xfrm>
          <a:prstGeom prst="rect">
            <a:avLst/>
          </a:prstGeom>
          <a:noFill/>
        </p:spPr>
        <p:txBody>
          <a:bodyPr wrap="none" rtlCol="0">
            <a:spAutoFit/>
          </a:bodyPr>
          <a:lstStyle/>
          <a:p>
            <a:r>
              <a:rPr lang="en-GB" sz="1200" dirty="0"/>
              <a:t>Drawing and Design</a:t>
            </a:r>
          </a:p>
          <a:p>
            <a:pPr algn="ctr"/>
            <a:r>
              <a:rPr lang="en-GB" sz="1200" dirty="0"/>
              <a:t>Executive </a:t>
            </a:r>
            <a:endParaRPr lang="en-IN" sz="1200" dirty="0"/>
          </a:p>
        </p:txBody>
      </p:sp>
      <p:cxnSp>
        <p:nvCxnSpPr>
          <p:cNvPr id="29" name="Straight Arrow Connector 28">
            <a:extLst>
              <a:ext uri="{FF2B5EF4-FFF2-40B4-BE49-F238E27FC236}">
                <a16:creationId xmlns:a16="http://schemas.microsoft.com/office/drawing/2014/main" id="{B528900B-DAD1-6982-0B38-C23FC1D887D6}"/>
              </a:ext>
            </a:extLst>
          </p:cNvPr>
          <p:cNvCxnSpPr>
            <a:cxnSpLocks/>
          </p:cNvCxnSpPr>
          <p:nvPr/>
        </p:nvCxnSpPr>
        <p:spPr>
          <a:xfrm>
            <a:off x="9970169" y="2868823"/>
            <a:ext cx="0" cy="3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26DAEA4-D390-C1CB-112C-B385720E23C1}"/>
              </a:ext>
            </a:extLst>
          </p:cNvPr>
          <p:cNvCxnSpPr>
            <a:cxnSpLocks/>
          </p:cNvCxnSpPr>
          <p:nvPr/>
        </p:nvCxnSpPr>
        <p:spPr>
          <a:xfrm>
            <a:off x="9970169" y="3445927"/>
            <a:ext cx="0" cy="3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6126B4-FADE-BD0D-8F3E-BA178B8569AE}"/>
              </a:ext>
            </a:extLst>
          </p:cNvPr>
          <p:cNvCxnSpPr>
            <a:cxnSpLocks/>
          </p:cNvCxnSpPr>
          <p:nvPr/>
        </p:nvCxnSpPr>
        <p:spPr>
          <a:xfrm>
            <a:off x="9970169" y="4199798"/>
            <a:ext cx="0" cy="3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CF4E694-714B-CBE5-8F58-DA8CC336BD72}"/>
              </a:ext>
            </a:extLst>
          </p:cNvPr>
          <p:cNvCxnSpPr>
            <a:cxnSpLocks/>
          </p:cNvCxnSpPr>
          <p:nvPr/>
        </p:nvCxnSpPr>
        <p:spPr>
          <a:xfrm>
            <a:off x="9999503" y="4825109"/>
            <a:ext cx="0" cy="3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3FBE89-49D7-CAA1-C284-CBA6837FFB66}"/>
              </a:ext>
            </a:extLst>
          </p:cNvPr>
          <p:cNvCxnSpPr>
            <a:cxnSpLocks/>
          </p:cNvCxnSpPr>
          <p:nvPr/>
        </p:nvCxnSpPr>
        <p:spPr>
          <a:xfrm>
            <a:off x="9960315" y="5411568"/>
            <a:ext cx="0" cy="246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751534-B5B6-89D8-C997-6728E78FD488}"/>
              </a:ext>
            </a:extLst>
          </p:cNvPr>
          <p:cNvCxnSpPr>
            <a:cxnSpLocks/>
          </p:cNvCxnSpPr>
          <p:nvPr/>
        </p:nvCxnSpPr>
        <p:spPr>
          <a:xfrm>
            <a:off x="9999503" y="6037905"/>
            <a:ext cx="0" cy="110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5BE7EB-0E70-8224-B328-C69711C0D2FC}"/>
              </a:ext>
            </a:extLst>
          </p:cNvPr>
          <p:cNvCxnSpPr>
            <a:cxnSpLocks/>
          </p:cNvCxnSpPr>
          <p:nvPr/>
        </p:nvCxnSpPr>
        <p:spPr>
          <a:xfrm>
            <a:off x="5102077" y="4082263"/>
            <a:ext cx="0" cy="329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FA29933-D75B-131F-2691-A0DF90B70974}"/>
              </a:ext>
            </a:extLst>
          </p:cNvPr>
          <p:cNvCxnSpPr>
            <a:cxnSpLocks/>
          </p:cNvCxnSpPr>
          <p:nvPr/>
        </p:nvCxnSpPr>
        <p:spPr>
          <a:xfrm>
            <a:off x="1395044" y="2986473"/>
            <a:ext cx="0" cy="459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1108BE2-615B-60B3-ACF4-4EA12EFB6B82}"/>
              </a:ext>
            </a:extLst>
          </p:cNvPr>
          <p:cNvCxnSpPr>
            <a:cxnSpLocks/>
          </p:cNvCxnSpPr>
          <p:nvPr/>
        </p:nvCxnSpPr>
        <p:spPr>
          <a:xfrm>
            <a:off x="1287449" y="4035986"/>
            <a:ext cx="0" cy="459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DB2E42C-F71F-0672-3A61-B13708076E81}"/>
              </a:ext>
            </a:extLst>
          </p:cNvPr>
          <p:cNvCxnSpPr>
            <a:cxnSpLocks/>
          </p:cNvCxnSpPr>
          <p:nvPr/>
        </p:nvCxnSpPr>
        <p:spPr>
          <a:xfrm>
            <a:off x="10097879" y="2125869"/>
            <a:ext cx="0" cy="314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5F92DB-7711-7C65-A701-564242B16FCE}"/>
              </a:ext>
            </a:extLst>
          </p:cNvPr>
          <p:cNvCxnSpPr>
            <a:cxnSpLocks/>
          </p:cNvCxnSpPr>
          <p:nvPr/>
        </p:nvCxnSpPr>
        <p:spPr>
          <a:xfrm>
            <a:off x="5305667" y="959611"/>
            <a:ext cx="0" cy="248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B12036-FD2C-7A05-6348-49F63FA1F2F7}"/>
              </a:ext>
            </a:extLst>
          </p:cNvPr>
          <p:cNvCxnSpPr>
            <a:cxnSpLocks/>
          </p:cNvCxnSpPr>
          <p:nvPr/>
        </p:nvCxnSpPr>
        <p:spPr>
          <a:xfrm flipH="1">
            <a:off x="3833005" y="1851405"/>
            <a:ext cx="1126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9C86C28-3FA5-952E-4E06-0579256E41B5}"/>
              </a:ext>
            </a:extLst>
          </p:cNvPr>
          <p:cNvCxnSpPr>
            <a:cxnSpLocks/>
          </p:cNvCxnSpPr>
          <p:nvPr/>
        </p:nvCxnSpPr>
        <p:spPr>
          <a:xfrm flipV="1">
            <a:off x="5192625" y="3369887"/>
            <a:ext cx="523726" cy="4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3823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pic>
        <p:nvPicPr>
          <p:cNvPr id="3" name="Picture 2">
            <a:extLst>
              <a:ext uri="{FF2B5EF4-FFF2-40B4-BE49-F238E27FC236}">
                <a16:creationId xmlns:a16="http://schemas.microsoft.com/office/drawing/2014/main" id="{A899AA2D-87A9-98CD-826C-24367F0AD5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870" y="4263712"/>
            <a:ext cx="1979507" cy="2719853"/>
          </a:xfrm>
          <a:prstGeom prst="rect">
            <a:avLst/>
          </a:prstGeom>
        </p:spPr>
      </p:pic>
      <p:graphicFrame>
        <p:nvGraphicFramePr>
          <p:cNvPr id="4" name="Table 3">
            <a:extLst>
              <a:ext uri="{FF2B5EF4-FFF2-40B4-BE49-F238E27FC236}">
                <a16:creationId xmlns:a16="http://schemas.microsoft.com/office/drawing/2014/main" id="{EC6DFBFA-634B-5081-E4C9-1F052E81EB57}"/>
              </a:ext>
            </a:extLst>
          </p:cNvPr>
          <p:cNvGraphicFramePr>
            <a:graphicFrameLocks noGrp="1"/>
          </p:cNvGraphicFramePr>
          <p:nvPr>
            <p:extLst>
              <p:ext uri="{D42A27DB-BD31-4B8C-83A1-F6EECF244321}">
                <p14:modId xmlns:p14="http://schemas.microsoft.com/office/powerpoint/2010/main" val="1067251928"/>
              </p:ext>
            </p:extLst>
          </p:nvPr>
        </p:nvGraphicFramePr>
        <p:xfrm>
          <a:off x="8704871" y="2206336"/>
          <a:ext cx="3275218" cy="3998659"/>
        </p:xfrm>
        <a:graphic>
          <a:graphicData uri="http://schemas.openxmlformats.org/drawingml/2006/table">
            <a:tbl>
              <a:tblPr/>
              <a:tblGrid>
                <a:gridCol w="492353">
                  <a:extLst>
                    <a:ext uri="{9D8B030D-6E8A-4147-A177-3AD203B41FA5}">
                      <a16:colId xmlns:a16="http://schemas.microsoft.com/office/drawing/2014/main" val="20000"/>
                    </a:ext>
                  </a:extLst>
                </a:gridCol>
                <a:gridCol w="2782865">
                  <a:extLst>
                    <a:ext uri="{9D8B030D-6E8A-4147-A177-3AD203B41FA5}">
                      <a16:colId xmlns:a16="http://schemas.microsoft.com/office/drawing/2014/main" val="20001"/>
                    </a:ext>
                  </a:extLst>
                </a:gridCol>
              </a:tblGrid>
              <a:tr h="356768">
                <a:tc gridSpan="2">
                  <a:txBody>
                    <a:bodyPr/>
                    <a:lstStyle/>
                    <a:p>
                      <a:pPr algn="ctr" fontAlgn="b"/>
                      <a:r>
                        <a:rPr lang="en-US" sz="2000" b="1" u="none" strike="noStrike" dirty="0">
                          <a:effectLst/>
                        </a:rPr>
                        <a:t>Registration &amp; Approvals</a:t>
                      </a:r>
                      <a:endParaRPr lang="en-US" sz="2000" b="1" i="0" u="none" strike="noStrike" dirty="0">
                        <a:solidFill>
                          <a:srgbClr val="000000"/>
                        </a:solidFill>
                        <a:effectLst/>
                        <a:latin typeface="Calibri" panose="020F0502020204030204" pitchFamily="34" charset="0"/>
                      </a:endParaRPr>
                    </a:p>
                  </a:txBody>
                  <a:tcPr marL="10680" marR="10680" marT="10680" marB="0" anchor="b"/>
                </a:tc>
                <a:tc hMerge="1">
                  <a:txBody>
                    <a:bodyPr/>
                    <a:lstStyle/>
                    <a:p>
                      <a:endParaRPr lang="en-US"/>
                    </a:p>
                  </a:txBody>
                  <a:tcPr/>
                </a:tc>
                <a:extLst>
                  <a:ext uri="{0D108BD9-81ED-4DB2-BD59-A6C34878D82A}">
                    <a16:rowId xmlns:a16="http://schemas.microsoft.com/office/drawing/2014/main" val="10000"/>
                  </a:ext>
                </a:extLst>
              </a:tr>
              <a:tr h="331081">
                <a:tc>
                  <a:txBody>
                    <a:bodyPr/>
                    <a:lstStyle/>
                    <a:p>
                      <a:pPr algn="l"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dirty="0">
                          <a:effectLst/>
                        </a:rPr>
                        <a:t>BIS CERTIFICATION</a:t>
                      </a:r>
                      <a:endParaRPr lang="en-US" sz="1600" b="0" i="0" u="none" strike="noStrike" dirty="0">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01"/>
                  </a:ext>
                </a:extLst>
              </a:tr>
              <a:tr h="331081">
                <a:tc>
                  <a:txBody>
                    <a:bodyPr/>
                    <a:lstStyle/>
                    <a:p>
                      <a:pPr algn="l" fontAlgn="b"/>
                      <a:r>
                        <a:rPr lang="en-US" sz="2000" u="none" strike="noStrike">
                          <a:effectLst/>
                        </a:rPr>
                        <a:t>2</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a:effectLst/>
                        </a:rPr>
                        <a:t>NSIC REGISTRATION</a:t>
                      </a:r>
                      <a:endParaRPr lang="en-US" sz="1600" b="0" i="0" u="none" strike="noStrike">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02"/>
                  </a:ext>
                </a:extLst>
              </a:tr>
              <a:tr h="331081">
                <a:tc>
                  <a:txBody>
                    <a:bodyPr/>
                    <a:lstStyle/>
                    <a:p>
                      <a:pPr algn="l" fontAlgn="b"/>
                      <a:r>
                        <a:rPr lang="en-US" sz="2000" u="none" strike="noStrike">
                          <a:effectLst/>
                        </a:rPr>
                        <a:t>3</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dirty="0">
                          <a:effectLst/>
                        </a:rPr>
                        <a:t>ISO 9001:2005</a:t>
                      </a:r>
                      <a:endParaRPr lang="en-US" sz="1600" b="0" i="0" u="none" strike="noStrike" dirty="0">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03"/>
                  </a:ext>
                </a:extLst>
              </a:tr>
              <a:tr h="331081">
                <a:tc>
                  <a:txBody>
                    <a:bodyPr/>
                    <a:lstStyle/>
                    <a:p>
                      <a:pPr algn="l" fontAlgn="b"/>
                      <a:r>
                        <a:rPr lang="en-US" sz="2000" u="none" strike="noStrike">
                          <a:effectLst/>
                        </a:rPr>
                        <a:t>4</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dirty="0">
                          <a:effectLst/>
                        </a:rPr>
                        <a:t>ISO 10003:2005</a:t>
                      </a:r>
                      <a:endParaRPr lang="en-US" sz="1600" b="0" i="0" u="none" strike="noStrike" dirty="0">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04"/>
                  </a:ext>
                </a:extLst>
              </a:tr>
              <a:tr h="331081">
                <a:tc>
                  <a:txBody>
                    <a:bodyPr/>
                    <a:lstStyle/>
                    <a:p>
                      <a:pPr algn="l" fontAlgn="b"/>
                      <a:r>
                        <a:rPr lang="en-US" sz="2000" u="none" strike="noStrike">
                          <a:effectLst/>
                        </a:rPr>
                        <a:t>5</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dirty="0">
                          <a:effectLst/>
                        </a:rPr>
                        <a:t>OHSAS 18001:2007</a:t>
                      </a:r>
                      <a:endParaRPr lang="en-US" sz="1600" b="0" i="0" u="none" strike="noStrike" dirty="0">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05"/>
                  </a:ext>
                </a:extLst>
              </a:tr>
              <a:tr h="331081">
                <a:tc>
                  <a:txBody>
                    <a:bodyPr/>
                    <a:lstStyle/>
                    <a:p>
                      <a:pPr algn="l"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a:effectLst/>
                        </a:rPr>
                        <a:t>PED ISO CERTIFIED</a:t>
                      </a:r>
                      <a:endParaRPr lang="en-US" sz="1600" b="0" i="0" u="none" strike="noStrike">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06"/>
                  </a:ext>
                </a:extLst>
              </a:tr>
              <a:tr h="331081">
                <a:tc>
                  <a:txBody>
                    <a:bodyPr/>
                    <a:lstStyle/>
                    <a:p>
                      <a:pPr algn="l" fontAlgn="b"/>
                      <a:r>
                        <a:rPr lang="en-US" sz="2000" u="none" strike="noStrike">
                          <a:effectLst/>
                        </a:rPr>
                        <a:t>7</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a:effectLst/>
                        </a:rPr>
                        <a:t>PESO CERTIFIED UNIT</a:t>
                      </a:r>
                      <a:endParaRPr lang="en-US" sz="1600" b="0" i="0" u="none" strike="noStrike">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07"/>
                  </a:ext>
                </a:extLst>
              </a:tr>
              <a:tr h="331081">
                <a:tc>
                  <a:txBody>
                    <a:bodyPr/>
                    <a:lstStyle/>
                    <a:p>
                      <a:pPr algn="l"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dirty="0">
                          <a:effectLst/>
                        </a:rPr>
                        <a:t>UDHYOG ADHAR/MSME</a:t>
                      </a:r>
                      <a:endParaRPr lang="en-US" sz="1600" b="0" i="0" u="none" strike="noStrike" dirty="0">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08"/>
                  </a:ext>
                </a:extLst>
              </a:tr>
              <a:tr h="331081">
                <a:tc>
                  <a:txBody>
                    <a:bodyPr/>
                    <a:lstStyle/>
                    <a:p>
                      <a:pPr algn="l" fontAlgn="b"/>
                      <a:r>
                        <a:rPr lang="en-US" sz="2000" u="none" strike="noStrike">
                          <a:effectLst/>
                        </a:rPr>
                        <a:t>9</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dirty="0">
                          <a:effectLst/>
                        </a:rPr>
                        <a:t>UP SHOP ESTABLISHMENT</a:t>
                      </a:r>
                      <a:endParaRPr lang="en-US" sz="1600" b="0" i="0" u="none" strike="noStrike" dirty="0">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09"/>
                  </a:ext>
                </a:extLst>
              </a:tr>
              <a:tr h="331081">
                <a:tc>
                  <a:txBody>
                    <a:bodyPr/>
                    <a:lstStyle/>
                    <a:p>
                      <a:pPr algn="l" fontAlgn="b"/>
                      <a:r>
                        <a:rPr lang="en-US" sz="2000" u="none" strike="noStrike">
                          <a:effectLst/>
                        </a:rPr>
                        <a:t>10</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dirty="0">
                          <a:effectLst/>
                        </a:rPr>
                        <a:t>IIA Membership</a:t>
                      </a:r>
                      <a:endParaRPr lang="en-US" sz="1600" b="0" i="0" u="none" strike="noStrike" dirty="0">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10"/>
                  </a:ext>
                </a:extLst>
              </a:tr>
              <a:tr h="331081">
                <a:tc>
                  <a:txBody>
                    <a:bodyPr/>
                    <a:lstStyle/>
                    <a:p>
                      <a:pPr algn="l" fontAlgn="b"/>
                      <a:r>
                        <a:rPr lang="en-US" sz="2000" u="none" strike="noStrike">
                          <a:effectLst/>
                        </a:rPr>
                        <a:t>11</a:t>
                      </a:r>
                      <a:endParaRPr lang="en-US" sz="2000" b="0" i="0" u="none" strike="noStrike">
                        <a:solidFill>
                          <a:srgbClr val="000000"/>
                        </a:solidFill>
                        <a:effectLst/>
                        <a:latin typeface="Calibri" panose="020F0502020204030204" pitchFamily="34" charset="0"/>
                      </a:endParaRPr>
                    </a:p>
                  </a:txBody>
                  <a:tcPr marL="10680" marR="10680" marT="10680" marB="0" anchor="b"/>
                </a:tc>
                <a:tc>
                  <a:txBody>
                    <a:bodyPr/>
                    <a:lstStyle/>
                    <a:p>
                      <a:pPr algn="l" fontAlgn="b"/>
                      <a:r>
                        <a:rPr lang="en-US" sz="1600" u="none" strike="noStrike" dirty="0">
                          <a:effectLst/>
                        </a:rPr>
                        <a:t>CQA (APPLIED FOR)</a:t>
                      </a:r>
                      <a:endParaRPr lang="en-US" sz="1600" b="0" i="0" u="none" strike="noStrike" dirty="0">
                        <a:solidFill>
                          <a:srgbClr val="000000"/>
                        </a:solidFill>
                        <a:effectLst/>
                        <a:latin typeface="Calibri" panose="020F0502020204030204" pitchFamily="34" charset="0"/>
                      </a:endParaRPr>
                    </a:p>
                  </a:txBody>
                  <a:tcPr marL="10680" marR="10680" marT="10680" marB="0" anchor="b"/>
                </a:tc>
                <a:extLst>
                  <a:ext uri="{0D108BD9-81ED-4DB2-BD59-A6C34878D82A}">
                    <a16:rowId xmlns:a16="http://schemas.microsoft.com/office/drawing/2014/main" val="10011"/>
                  </a:ext>
                </a:extLst>
              </a:tr>
            </a:tbl>
          </a:graphicData>
        </a:graphic>
      </p:graphicFrame>
      <p:sp>
        <p:nvSpPr>
          <p:cNvPr id="5" name="Google Shape;3841;p14">
            <a:extLst>
              <a:ext uri="{FF2B5EF4-FFF2-40B4-BE49-F238E27FC236}">
                <a16:creationId xmlns:a16="http://schemas.microsoft.com/office/drawing/2014/main" id="{E958728E-3F51-46AB-8AEF-57847887BFBC}"/>
              </a:ext>
            </a:extLst>
          </p:cNvPr>
          <p:cNvSpPr txBox="1">
            <a:spLocks/>
          </p:cNvSpPr>
          <p:nvPr/>
        </p:nvSpPr>
        <p:spPr>
          <a:xfrm>
            <a:off x="229331" y="76914"/>
            <a:ext cx="9834437" cy="1143200"/>
          </a:xfrm>
          <a:prstGeom prst="rect">
            <a:avLst/>
          </a:prstGeom>
        </p:spPr>
        <p:txBody>
          <a:bodyPr spcFirstLastPara="1" vert="horz" wrap="square" lIns="121900" tIns="121900" rIns="121900" bIns="121900" rtlCol="0" anchor="b" anchorCtr="0">
            <a:noAutofit/>
          </a:bodyPr>
          <a:lstStyle>
            <a:lvl1pPr lvl="0" algn="l" defTabSz="914422" rtl="0" eaLnBrk="1" latinLnBrk="0" hangingPunct="1">
              <a:lnSpc>
                <a:spcPct val="90000"/>
              </a:lnSpc>
              <a:spcBef>
                <a:spcPts val="0"/>
              </a:spcBef>
              <a:spcAft>
                <a:spcPts val="0"/>
              </a:spcAft>
              <a:buSzPts val="3600"/>
              <a:buNone/>
              <a:defRPr sz="4401" kern="1200">
                <a:solidFill>
                  <a:schemeClr val="tx1"/>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sz="3733" b="1" dirty="0">
                <a:latin typeface="Constantia" panose="02030602050306030303" pitchFamily="18" charset="0"/>
              </a:rPr>
              <a:t>COMPANY </a:t>
            </a:r>
            <a:r>
              <a:rPr lang="en-US" sz="4000" b="1" dirty="0">
                <a:latin typeface="Times New Roman" panose="02020603050405020304" pitchFamily="18" charset="0"/>
                <a:cs typeface="Times New Roman" panose="02020603050405020304" pitchFamily="18" charset="0"/>
              </a:rPr>
              <a:t>CREDENTIALS</a:t>
            </a:r>
          </a:p>
        </p:txBody>
      </p:sp>
      <p:pic>
        <p:nvPicPr>
          <p:cNvPr id="6" name="Picture 6" descr="C:\Users\usser\Desktop\AFS CE.png">
            <a:extLst>
              <a:ext uri="{FF2B5EF4-FFF2-40B4-BE49-F238E27FC236}">
                <a16:creationId xmlns:a16="http://schemas.microsoft.com/office/drawing/2014/main" id="{09F4CDEF-4E7B-87CE-1C29-98B4124359E0}"/>
              </a:ext>
            </a:extLst>
          </p:cNvPr>
          <p:cNvPicPr>
            <a:picLocks noChangeAspect="1" noChangeArrowheads="1"/>
          </p:cNvPicPr>
          <p:nvPr/>
        </p:nvPicPr>
        <p:blipFill>
          <a:blip r:embed="rId5"/>
          <a:srcRect/>
          <a:stretch>
            <a:fillRect/>
          </a:stretch>
        </p:blipFill>
        <p:spPr bwMode="auto">
          <a:xfrm>
            <a:off x="4812073" y="4308764"/>
            <a:ext cx="2301636" cy="2549236"/>
          </a:xfrm>
          <a:prstGeom prst="rect">
            <a:avLst/>
          </a:prstGeom>
          <a:noFill/>
        </p:spPr>
      </p:pic>
      <p:pic>
        <p:nvPicPr>
          <p:cNvPr id="8" name="Picture 7" descr="C:\Users\usser\Desktop\AFS BIS.png">
            <a:extLst>
              <a:ext uri="{FF2B5EF4-FFF2-40B4-BE49-F238E27FC236}">
                <a16:creationId xmlns:a16="http://schemas.microsoft.com/office/drawing/2014/main" id="{40D4952D-B44A-3D4B-F049-D5DA22A806D9}"/>
              </a:ext>
            </a:extLst>
          </p:cNvPr>
          <p:cNvPicPr>
            <a:picLocks noChangeAspect="1" noChangeArrowheads="1"/>
          </p:cNvPicPr>
          <p:nvPr/>
        </p:nvPicPr>
        <p:blipFill>
          <a:blip r:embed="rId6"/>
          <a:srcRect/>
          <a:stretch>
            <a:fillRect/>
          </a:stretch>
        </p:blipFill>
        <p:spPr bwMode="auto">
          <a:xfrm>
            <a:off x="2496533" y="1913063"/>
            <a:ext cx="2042393" cy="2445327"/>
          </a:xfrm>
          <a:prstGeom prst="rect">
            <a:avLst/>
          </a:prstGeom>
          <a:noFill/>
        </p:spPr>
      </p:pic>
      <p:pic>
        <p:nvPicPr>
          <p:cNvPr id="9" name="Picture 8">
            <a:extLst>
              <a:ext uri="{FF2B5EF4-FFF2-40B4-BE49-F238E27FC236}">
                <a16:creationId xmlns:a16="http://schemas.microsoft.com/office/drawing/2014/main" id="{2A28D47F-C83F-8FE4-1AA6-EF7B88DFBC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331" y="1760338"/>
            <a:ext cx="1979507" cy="2445327"/>
          </a:xfrm>
          <a:prstGeom prst="rect">
            <a:avLst/>
          </a:prstGeom>
        </p:spPr>
      </p:pic>
      <p:pic>
        <p:nvPicPr>
          <p:cNvPr id="10" name="Picture 9">
            <a:extLst>
              <a:ext uri="{FF2B5EF4-FFF2-40B4-BE49-F238E27FC236}">
                <a16:creationId xmlns:a16="http://schemas.microsoft.com/office/drawing/2014/main" id="{B3832684-6E44-6E03-7881-631883C556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1911" y="4153113"/>
            <a:ext cx="1889637" cy="2730739"/>
          </a:xfrm>
          <a:prstGeom prst="rect">
            <a:avLst/>
          </a:prstGeom>
        </p:spPr>
      </p:pic>
      <p:pic>
        <p:nvPicPr>
          <p:cNvPr id="11" name="Picture 10">
            <a:extLst>
              <a:ext uri="{FF2B5EF4-FFF2-40B4-BE49-F238E27FC236}">
                <a16:creationId xmlns:a16="http://schemas.microsoft.com/office/drawing/2014/main" id="{5E9F0E7F-D12B-91A9-2E9E-6D7027E9F23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10869" b="22464"/>
          <a:stretch/>
        </p:blipFill>
        <p:spPr>
          <a:xfrm>
            <a:off x="4812073" y="1809154"/>
            <a:ext cx="2336764" cy="2454558"/>
          </a:xfrm>
          <a:prstGeom prst="rect">
            <a:avLst/>
          </a:prstGeom>
        </p:spPr>
      </p:pic>
    </p:spTree>
    <p:extLst>
      <p:ext uri="{BB962C8B-B14F-4D97-AF65-F5344CB8AC3E}">
        <p14:creationId xmlns:p14="http://schemas.microsoft.com/office/powerpoint/2010/main" val="1234200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ext Placeholder 3">
            <a:extLst>
              <a:ext uri="{FF2B5EF4-FFF2-40B4-BE49-F238E27FC236}">
                <a16:creationId xmlns:a16="http://schemas.microsoft.com/office/drawing/2014/main" id="{F48098A9-ADD0-9CEB-35B0-F81EF9DBB93B}"/>
              </a:ext>
            </a:extLst>
          </p:cNvPr>
          <p:cNvSpPr txBox="1">
            <a:spLocks/>
          </p:cNvSpPr>
          <p:nvPr/>
        </p:nvSpPr>
        <p:spPr>
          <a:xfrm>
            <a:off x="0" y="249055"/>
            <a:ext cx="11569175" cy="16097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867" b="1" dirty="0"/>
              <a:t>         ADVANCED FIRE &amp; SAFETY</a:t>
            </a:r>
          </a:p>
          <a:p>
            <a:pPr marL="101597" indent="0">
              <a:buFont typeface="Arial" panose="020B0604020202020204" pitchFamily="34" charset="0"/>
              <a:buNone/>
            </a:pPr>
            <a:r>
              <a:rPr lang="en-US" sz="2667" b="1" dirty="0"/>
              <a:t>                         DEFENCE CORRIDOR – ALIGARH NODE – PLOT No. 13</a:t>
            </a:r>
          </a:p>
        </p:txBody>
      </p:sp>
      <p:pic>
        <p:nvPicPr>
          <p:cNvPr id="4" name="Picture 4" descr="Defence Industrial Corridor">
            <a:extLst>
              <a:ext uri="{FF2B5EF4-FFF2-40B4-BE49-F238E27FC236}">
                <a16:creationId xmlns:a16="http://schemas.microsoft.com/office/drawing/2014/main" id="{9729597B-4DAD-5B80-7B52-26E8BE49EB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394" y="1355725"/>
            <a:ext cx="7937213" cy="541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64A1F4BC-AFF1-D71F-0409-D33C9FED5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82" y="3035301"/>
            <a:ext cx="2793395" cy="3822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EC76851-0287-BECF-FC0A-E26FB6B46F30}"/>
              </a:ext>
            </a:extLst>
          </p:cNvPr>
          <p:cNvSpPr/>
          <p:nvPr/>
        </p:nvSpPr>
        <p:spPr>
          <a:xfrm>
            <a:off x="9556293" y="4060825"/>
            <a:ext cx="2793395" cy="2943552"/>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8" name="TextBox 7">
            <a:extLst>
              <a:ext uri="{FF2B5EF4-FFF2-40B4-BE49-F238E27FC236}">
                <a16:creationId xmlns:a16="http://schemas.microsoft.com/office/drawing/2014/main" id="{8A929DF9-5980-8766-C2FD-DF0215B73019}"/>
              </a:ext>
            </a:extLst>
          </p:cNvPr>
          <p:cNvSpPr txBox="1"/>
          <p:nvPr/>
        </p:nvSpPr>
        <p:spPr>
          <a:xfrm>
            <a:off x="-46182" y="2693551"/>
            <a:ext cx="11972571" cy="461665"/>
          </a:xfrm>
          <a:prstGeom prst="rect">
            <a:avLst/>
          </a:prstGeom>
          <a:noFill/>
        </p:spPr>
        <p:txBody>
          <a:bodyPr wrap="square">
            <a:spAutoFit/>
          </a:bodyPr>
          <a:lstStyle/>
          <a:p>
            <a:r>
              <a:rPr lang="en-GB" sz="2400" b="1" dirty="0">
                <a:latin typeface="Times New Roman" panose="02020603050405020304" pitchFamily="18" charset="0"/>
                <a:cs typeface="Times New Roman" panose="02020603050405020304" pitchFamily="18" charset="0"/>
              </a:rPr>
              <a:t>Fire Fighting Innovation &amp; Design, Need of Necessity for “ATMANIRBHAR BHARAT”</a:t>
            </a:r>
            <a:endParaRPr lang="en-IN" sz="2400" dirty="0"/>
          </a:p>
        </p:txBody>
      </p:sp>
    </p:spTree>
    <p:extLst>
      <p:ext uri="{BB962C8B-B14F-4D97-AF65-F5344CB8AC3E}">
        <p14:creationId xmlns:p14="http://schemas.microsoft.com/office/powerpoint/2010/main" val="2833349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47F9D768-B89C-ECCB-944D-CAC1377521C6}"/>
              </a:ext>
            </a:extLst>
          </p:cNvPr>
          <p:cNvSpPr txBox="1">
            <a:spLocks/>
          </p:cNvSpPr>
          <p:nvPr/>
        </p:nvSpPr>
        <p:spPr>
          <a:xfrm>
            <a:off x="-1787434" y="702302"/>
            <a:ext cx="10515601" cy="13255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422">
              <a:spcBef>
                <a:spcPts val="0"/>
              </a:spcBef>
              <a:defRPr/>
            </a:pPr>
            <a:r>
              <a:rPr lang="en-GB" altLang="ko-KR" sz="4000" b="1">
                <a:latin typeface="Times New Roman" panose="02020603050405020304" pitchFamily="18" charset="0"/>
                <a:ea typeface="Arial Unicode MS"/>
                <a:cs typeface="Times New Roman" panose="02020603050405020304" pitchFamily="18" charset="0"/>
              </a:rPr>
              <a:t>AFS MISSION STATEMENT</a:t>
            </a:r>
            <a:endParaRPr lang="ko-KR" altLang="en-US" sz="4000" b="1" dirty="0">
              <a:latin typeface="Times New Roman" panose="02020603050405020304" pitchFamily="18" charset="0"/>
              <a:ea typeface="Arial Unicode MS"/>
              <a:cs typeface="Times New Roman" panose="02020603050405020304" pitchFamily="18" charset="0"/>
            </a:endParaRPr>
          </a:p>
        </p:txBody>
      </p:sp>
      <p:sp>
        <p:nvSpPr>
          <p:cNvPr id="4" name="Content Placeholder 2">
            <a:extLst>
              <a:ext uri="{FF2B5EF4-FFF2-40B4-BE49-F238E27FC236}">
                <a16:creationId xmlns:a16="http://schemas.microsoft.com/office/drawing/2014/main" id="{DE1A767C-01C9-E8F4-E2F1-0A963B87360C}"/>
              </a:ext>
            </a:extLst>
          </p:cNvPr>
          <p:cNvSpPr txBox="1">
            <a:spLocks/>
          </p:cNvSpPr>
          <p:nvPr/>
        </p:nvSpPr>
        <p:spPr>
          <a:xfrm>
            <a:off x="79899" y="2743200"/>
            <a:ext cx="12197918" cy="1864311"/>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400" b="1">
                <a:latin typeface="Times New Roman" panose="02020603050405020304" pitchFamily="18" charset="0"/>
                <a:cs typeface="Times New Roman" panose="02020603050405020304" pitchFamily="18" charset="0"/>
              </a:rPr>
              <a:t>Our  purpose of innovation is to create a new value for our country, and we should come out from consuming market to producing and innovation market following a mandate </a:t>
            </a:r>
            <a:r>
              <a:rPr lang="en-GB" sz="3400" b="1">
                <a:latin typeface="Garamond" pitchFamily="18" charset="0"/>
              </a:rPr>
              <a:t>of</a:t>
            </a:r>
          </a:p>
          <a:p>
            <a:pPr marL="0" indent="0" algn="ctr">
              <a:buFont typeface="Arial" panose="020B0604020202020204" pitchFamily="34" charset="0"/>
              <a:buNone/>
            </a:pPr>
            <a:r>
              <a:rPr lang="en-GB" sz="6400" b="1">
                <a:latin typeface="Garamond" pitchFamily="18" charset="0"/>
              </a:rPr>
              <a:t> “</a:t>
            </a:r>
            <a:r>
              <a:rPr lang="en-GB" sz="6400">
                <a:solidFill>
                  <a:schemeClr val="accent6">
                    <a:lumMod val="60000"/>
                    <a:lumOff val="40000"/>
                  </a:schemeClr>
                </a:solidFill>
                <a:latin typeface="Garamond" pitchFamily="18" charset="0"/>
              </a:rPr>
              <a:t>ATMA</a:t>
            </a:r>
            <a:r>
              <a:rPr lang="en-GB" sz="6400" b="1">
                <a:solidFill>
                  <a:schemeClr val="bg2"/>
                </a:solidFill>
                <a:latin typeface="Garamond" pitchFamily="18" charset="0"/>
              </a:rPr>
              <a:t>NIRBHAR </a:t>
            </a:r>
            <a:r>
              <a:rPr lang="en-GB" sz="6400" b="1">
                <a:solidFill>
                  <a:srgbClr val="00B050"/>
                </a:solidFill>
                <a:latin typeface="Garamond" pitchFamily="18" charset="0"/>
              </a:rPr>
              <a:t>BHARAT” </a:t>
            </a:r>
          </a:p>
          <a:p>
            <a:pPr marL="0" indent="0" algn="just">
              <a:buFont typeface="Arial" panose="020B0604020202020204" pitchFamily="34" charset="0"/>
              <a:buNone/>
            </a:pPr>
            <a:r>
              <a:rPr lang="en-US" sz="6400">
                <a:latin typeface="Garamond" pitchFamily="18" charset="0"/>
              </a:rPr>
              <a:t> </a:t>
            </a:r>
          </a:p>
          <a:p>
            <a:pPr marL="0" indent="0">
              <a:buFont typeface="Arial" panose="020B0604020202020204" pitchFamily="34" charset="0"/>
              <a:buNone/>
            </a:pPr>
            <a:endParaRPr lang="en-US" sz="2000" dirty="0"/>
          </a:p>
        </p:txBody>
      </p:sp>
      <p:sp>
        <p:nvSpPr>
          <p:cNvPr id="5" name="TextBox 4">
            <a:extLst>
              <a:ext uri="{FF2B5EF4-FFF2-40B4-BE49-F238E27FC236}">
                <a16:creationId xmlns:a16="http://schemas.microsoft.com/office/drawing/2014/main" id="{F326BC43-F50A-B1A6-8345-9DB7B8873A7E}"/>
              </a:ext>
            </a:extLst>
          </p:cNvPr>
          <p:cNvSpPr txBox="1"/>
          <p:nvPr/>
        </p:nvSpPr>
        <p:spPr>
          <a:xfrm>
            <a:off x="4777252" y="4220464"/>
            <a:ext cx="2637493" cy="523220"/>
          </a:xfrm>
          <a:prstGeom prst="rect">
            <a:avLst/>
          </a:prstGeom>
          <a:noFill/>
        </p:spPr>
        <p:txBody>
          <a:bodyPr wrap="square">
            <a:spAutoFit/>
          </a:bodyPr>
          <a:lstStyle/>
          <a:p>
            <a:r>
              <a:rPr lang="en" sz="2800" b="1" dirty="0">
                <a:latin typeface="Times New Roman" panose="02020603050405020304" pitchFamily="18" charset="0"/>
                <a:cs typeface="Times New Roman" panose="02020603050405020304" pitchFamily="18" charset="0"/>
              </a:rPr>
              <a:t>THANKS</a:t>
            </a:r>
            <a:endParaRPr lang="en-IN" sz="28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617A1EB-8597-4004-4E1E-6519AF400D9A}"/>
              </a:ext>
            </a:extLst>
          </p:cNvPr>
          <p:cNvSpPr txBox="1"/>
          <p:nvPr/>
        </p:nvSpPr>
        <p:spPr>
          <a:xfrm>
            <a:off x="3722915" y="5129958"/>
            <a:ext cx="3853542" cy="1323439"/>
          </a:xfrm>
          <a:prstGeom prst="rect">
            <a:avLst/>
          </a:prstGeom>
          <a:noFill/>
        </p:spPr>
        <p:txBody>
          <a:bodyPr wrap="square">
            <a:spAutoFit/>
          </a:bodyPr>
          <a:lstStyle/>
          <a:p>
            <a:pPr algn="ctr"/>
            <a:r>
              <a:rPr lang="en" sz="2000" dirty="0"/>
              <a:t>TABISH FEHRI</a:t>
            </a:r>
          </a:p>
          <a:p>
            <a:pPr algn="ctr"/>
            <a:r>
              <a:rPr lang="en" sz="2000" dirty="0"/>
              <a:t>Mob:+91-9990703782</a:t>
            </a:r>
          </a:p>
          <a:p>
            <a:pPr algn="ctr"/>
            <a:r>
              <a:rPr lang="en" sz="2000" dirty="0">
                <a:hlinkClick r:id="rId4"/>
              </a:rPr>
              <a:t>www.afsfiresafety.in</a:t>
            </a:r>
            <a:endParaRPr lang="en" sz="2000" dirty="0"/>
          </a:p>
          <a:p>
            <a:pPr algn="ctr"/>
            <a:r>
              <a:rPr lang="en-IN" sz="2000" dirty="0"/>
              <a:t>s</a:t>
            </a:r>
            <a:r>
              <a:rPr lang="en" sz="2000" dirty="0"/>
              <a:t>ales.afs@gmail.com</a:t>
            </a:r>
            <a:endParaRPr lang="en-IN" sz="2000" dirty="0"/>
          </a:p>
        </p:txBody>
      </p:sp>
    </p:spTree>
    <p:extLst>
      <p:ext uri="{BB962C8B-B14F-4D97-AF65-F5344CB8AC3E}">
        <p14:creationId xmlns:p14="http://schemas.microsoft.com/office/powerpoint/2010/main" val="36745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Content Placeholder 2">
            <a:extLst>
              <a:ext uri="{FF2B5EF4-FFF2-40B4-BE49-F238E27FC236}">
                <a16:creationId xmlns:a16="http://schemas.microsoft.com/office/drawing/2014/main" id="{0D9865F4-C069-9F0F-6835-6580E99429E4}"/>
              </a:ext>
            </a:extLst>
          </p:cNvPr>
          <p:cNvSpPr txBox="1">
            <a:spLocks/>
          </p:cNvSpPr>
          <p:nvPr/>
        </p:nvSpPr>
        <p:spPr>
          <a:xfrm>
            <a:off x="419054" y="2104916"/>
            <a:ext cx="10970713" cy="4783064"/>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gn="just"/>
            <a:r>
              <a:rPr lang="en-GB" sz="1700" dirty="0">
                <a:latin typeface="Times New Roman" panose="02020603050405020304" pitchFamily="18" charset="0"/>
                <a:cs typeface="Times New Roman" panose="02020603050405020304" pitchFamily="18" charset="0"/>
              </a:rPr>
              <a:t>Advanced Fire &amp; Safety is based in Hapur, Uttar Pradesh is mostly a manufacturing company focused on delivering best firefighting equipment’s and solutions to the nation. </a:t>
            </a:r>
          </a:p>
          <a:p>
            <a:pPr algn="just"/>
            <a:r>
              <a:rPr lang="en-GB" sz="1700" dirty="0">
                <a:latin typeface="Times New Roman" panose="02020603050405020304" pitchFamily="18" charset="0"/>
                <a:cs typeface="Times New Roman" panose="02020603050405020304" pitchFamily="18" charset="0"/>
              </a:rPr>
              <a:t>We are specialized in the production of quality firefighting equipment’s. Our wide range of products, including water mist suppression system, instant fire suppression system, SCBA, Breathing Air Gallery, Trolley Airline Breathing Apparatus, PESO approved facility for high pressure testing and filling of air cylinders. </a:t>
            </a:r>
          </a:p>
          <a:p>
            <a:pPr algn="just"/>
            <a:r>
              <a:rPr lang="en-GB" sz="1700" dirty="0">
                <a:latin typeface="Times New Roman" panose="02020603050405020304" pitchFamily="18" charset="0"/>
                <a:cs typeface="Times New Roman" panose="02020603050405020304" pitchFamily="18" charset="0"/>
              </a:rPr>
              <a:t>Our key customers are mostly Govt, Semi Govt, PSUs, MNCs and corporates i.e. All over India Fire services, NDRF, SDRF, Paramilitary, Defence, Indian railway, HEML, BEL, HAL, BHEL, Mazdock Shipbuilders, MES contractors, IOCL, Hero Moto Corp to name a few along with several PAN India supplies. </a:t>
            </a:r>
          </a:p>
          <a:p>
            <a:pPr algn="just"/>
            <a:r>
              <a:rPr lang="en-GB" sz="1700" dirty="0">
                <a:latin typeface="Times New Roman" panose="02020603050405020304" pitchFamily="18" charset="0"/>
                <a:cs typeface="Times New Roman" panose="02020603050405020304" pitchFamily="18" charset="0"/>
              </a:rPr>
              <a:t>We have ventured into DEFENCE Corridor Aligarh, UP with a grant of 1 Hector (10000 sqm) land where the construction work is in full swing. . </a:t>
            </a:r>
          </a:p>
          <a:p>
            <a:pPr algn="just"/>
            <a:r>
              <a:rPr lang="en-GB" sz="1700" dirty="0">
                <a:latin typeface="Times New Roman" panose="02020603050405020304" pitchFamily="18" charset="0"/>
                <a:cs typeface="Times New Roman" panose="02020603050405020304" pitchFamily="18" charset="0"/>
              </a:rPr>
              <a:t>Our business potential has increased from mostly civil to Defence and export business as well i.e. Army, Airforce, Navy, Paramilitary, Ordinance, DRDO and Exports. For this we are being assisted with all support from MoD, UP State and Government of India.</a:t>
            </a:r>
          </a:p>
          <a:p>
            <a:pPr algn="just"/>
            <a:r>
              <a:rPr lang="en-GB" sz="1700" dirty="0">
                <a:latin typeface="Times New Roman" panose="02020603050405020304" pitchFamily="18" charset="0"/>
                <a:cs typeface="Times New Roman" panose="02020603050405020304" pitchFamily="18" charset="0"/>
              </a:rPr>
              <a:t>Intellectual Property Status: Sooner we are going to file patent of our product wherever applicable.</a:t>
            </a:r>
          </a:p>
        </p:txBody>
      </p:sp>
      <p:sp>
        <p:nvSpPr>
          <p:cNvPr id="4" name="TextBox 3">
            <a:extLst>
              <a:ext uri="{FF2B5EF4-FFF2-40B4-BE49-F238E27FC236}">
                <a16:creationId xmlns:a16="http://schemas.microsoft.com/office/drawing/2014/main" id="{9996AA12-AFE0-FA2A-4C8B-20F09A36798F}"/>
              </a:ext>
            </a:extLst>
          </p:cNvPr>
          <p:cNvSpPr txBox="1"/>
          <p:nvPr/>
        </p:nvSpPr>
        <p:spPr>
          <a:xfrm>
            <a:off x="574766" y="702302"/>
            <a:ext cx="5329645" cy="1323439"/>
          </a:xfrm>
          <a:prstGeom prst="rect">
            <a:avLst/>
          </a:prstGeom>
          <a:noFill/>
        </p:spPr>
        <p:txBody>
          <a:bodyPr wrap="square" rtlCol="0">
            <a:spAutoFit/>
          </a:bodyPr>
          <a:lstStyle/>
          <a:p>
            <a:r>
              <a:rPr lang="en-GB" sz="4000" b="1" dirty="0">
                <a:latin typeface="Times New Roman" panose="02020603050405020304" pitchFamily="18" charset="0"/>
                <a:cs typeface="Times New Roman" panose="02020603050405020304" pitchFamily="18" charset="0"/>
              </a:rPr>
              <a:t>Business Description</a:t>
            </a:r>
          </a:p>
          <a:p>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33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5434148" y="0"/>
            <a:ext cx="675785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3">
            <a:extLst>
              <a:ext uri="{FF2B5EF4-FFF2-40B4-BE49-F238E27FC236}">
                <a16:creationId xmlns:a16="http://schemas.microsoft.com/office/drawing/2014/main" id="{2F520883-F7F7-B9FC-CDE3-F93F1026AC23}"/>
              </a:ext>
            </a:extLst>
          </p:cNvPr>
          <p:cNvSpPr txBox="1">
            <a:spLocks/>
          </p:cNvSpPr>
          <p:nvPr/>
        </p:nvSpPr>
        <p:spPr>
          <a:xfrm>
            <a:off x="1053022" y="176104"/>
            <a:ext cx="9014800" cy="901147"/>
          </a:xfrm>
          <a:prstGeom prst="rect">
            <a:avLst/>
          </a:prstGeom>
        </p:spPr>
        <p:txBody>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GB" sz="3733" b="1" dirty="0">
                <a:latin typeface="Times New Roman" panose="02020603050405020304" pitchFamily="18" charset="0"/>
                <a:cs typeface="Times New Roman" panose="02020603050405020304" pitchFamily="18" charset="0"/>
              </a:rPr>
              <a:t>VISION &amp; MISSION</a:t>
            </a:r>
            <a:endParaRPr lang="en-IN" sz="3733"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F2ED087-5CCE-A83A-AD21-62920C11CC89}"/>
              </a:ext>
            </a:extLst>
          </p:cNvPr>
          <p:cNvSpPr txBox="1"/>
          <p:nvPr/>
        </p:nvSpPr>
        <p:spPr>
          <a:xfrm>
            <a:off x="3674285" y="702302"/>
            <a:ext cx="3910149" cy="1733488"/>
          </a:xfrm>
          <a:prstGeom prst="rect">
            <a:avLst/>
          </a:prstGeom>
          <a:noFill/>
        </p:spPr>
        <p:txBody>
          <a:bodyPr wrap="square" rtlCol="0">
            <a:spAutoFit/>
          </a:bodyPr>
          <a:lstStyle/>
          <a:p>
            <a:pPr algn="ctr"/>
            <a:r>
              <a:rPr lang="en-GB" sz="2133" b="1" dirty="0">
                <a:latin typeface="Times New Roman" panose="02020603050405020304" pitchFamily="18" charset="0"/>
                <a:cs typeface="Times New Roman" panose="02020603050405020304" pitchFamily="18" charset="0"/>
              </a:rPr>
              <a:t>AFS Vision- </a:t>
            </a:r>
          </a:p>
          <a:p>
            <a:pPr algn="ctr"/>
            <a:r>
              <a:rPr lang="en-GB" sz="2133" b="1" dirty="0">
                <a:latin typeface="Times New Roman" panose="02020603050405020304" pitchFamily="18" charset="0"/>
                <a:cs typeface="Times New Roman" panose="02020603050405020304" pitchFamily="18" charset="0"/>
              </a:rPr>
              <a:t>“Vocal for Local.”</a:t>
            </a:r>
          </a:p>
          <a:p>
            <a:pPr algn="ctr"/>
            <a:endParaRPr lang="en-GB" sz="2133" dirty="0">
              <a:latin typeface="Times New Roman" panose="02020603050405020304" pitchFamily="18" charset="0"/>
              <a:cs typeface="Times New Roman" panose="02020603050405020304" pitchFamily="18" charset="0"/>
            </a:endParaRPr>
          </a:p>
          <a:p>
            <a:pPr algn="ctr"/>
            <a:r>
              <a:rPr lang="en-GB" sz="2133" b="1" dirty="0">
                <a:latin typeface="Times New Roman" panose="02020603050405020304" pitchFamily="18" charset="0"/>
                <a:cs typeface="Times New Roman" panose="02020603050405020304" pitchFamily="18" charset="0"/>
              </a:rPr>
              <a:t>AFS Mission-</a:t>
            </a:r>
          </a:p>
          <a:p>
            <a:pPr algn="ctr"/>
            <a:r>
              <a:rPr lang="en-GB" sz="2133" b="1" dirty="0">
                <a:latin typeface="Times New Roman" panose="02020603050405020304" pitchFamily="18" charset="0"/>
                <a:cs typeface="Times New Roman" panose="02020603050405020304" pitchFamily="18" charset="0"/>
              </a:rPr>
              <a:t> “Atma Nirbhar Bharat</a:t>
            </a:r>
            <a:r>
              <a:rPr lang="en-GB" sz="2133" b="1" dirty="0"/>
              <a:t>”</a:t>
            </a:r>
            <a:endParaRPr lang="en-IN" sz="2133" b="1" dirty="0"/>
          </a:p>
        </p:txBody>
      </p:sp>
      <p:sp>
        <p:nvSpPr>
          <p:cNvPr id="5" name="TextBox 4">
            <a:extLst>
              <a:ext uri="{FF2B5EF4-FFF2-40B4-BE49-F238E27FC236}">
                <a16:creationId xmlns:a16="http://schemas.microsoft.com/office/drawing/2014/main" id="{2EFCA7D8-AACA-8F07-0710-628E4D03B31A}"/>
              </a:ext>
            </a:extLst>
          </p:cNvPr>
          <p:cNvSpPr txBox="1"/>
          <p:nvPr/>
        </p:nvSpPr>
        <p:spPr>
          <a:xfrm>
            <a:off x="292978" y="2519889"/>
            <a:ext cx="11606043" cy="4338111"/>
          </a:xfrm>
          <a:prstGeom prst="rect">
            <a:avLst/>
          </a:prstGeom>
          <a:noFill/>
        </p:spPr>
        <p:txBody>
          <a:bodyPr wrap="square" rtlCol="0">
            <a:spAutoFit/>
          </a:bodyPr>
          <a:lstStyle/>
          <a:p>
            <a:pPr algn="just" defTabSz="914336"/>
            <a:r>
              <a:rPr lang="en-GB" dirty="0">
                <a:solidFill>
                  <a:prstClr val="black"/>
                </a:solidFill>
                <a:latin typeface="Times New Roman" panose="02020603050405020304" pitchFamily="18" charset="0"/>
                <a:cs typeface="Times New Roman" panose="02020603050405020304" pitchFamily="18" charset="0"/>
              </a:rPr>
              <a:t>As on Date almost 40% to 50% products, Dies, Testing Lab has been achieved. Our few of products has been 100% indigenized i.e. ELSA and Water mist and CAF based fire fighting systems and rest of products i.e. SCBA, TABA, Container based Fire Fighting Simulators, Instant Fire Suppression System, rescue tools, Air Compressor and state of art Training and live demo facility will be coming with another 2 years in our Aligarh Defence Corridor.    </a:t>
            </a:r>
          </a:p>
          <a:p>
            <a:pPr algn="just" defTabSz="914336"/>
            <a:endParaRPr lang="en-GB" dirty="0">
              <a:solidFill>
                <a:prstClr val="black"/>
              </a:solidFill>
              <a:latin typeface="Times New Roman" panose="02020603050405020304" pitchFamily="18" charset="0"/>
              <a:cs typeface="Times New Roman" panose="02020603050405020304" pitchFamily="18" charset="0"/>
            </a:endParaRPr>
          </a:p>
          <a:p>
            <a:pPr algn="just" defTabSz="914336"/>
            <a:r>
              <a:rPr lang="en-GB" dirty="0">
                <a:solidFill>
                  <a:prstClr val="black"/>
                </a:solidFill>
                <a:latin typeface="Times New Roman" panose="02020603050405020304" pitchFamily="18" charset="0"/>
                <a:cs typeface="Times New Roman" panose="02020603050405020304" pitchFamily="18" charset="0"/>
              </a:rPr>
              <a:t>Our dedicated R&amp;D and product development team is working to achieve the set goal along with gradually moving towards advancing our testing facility, machines and trainings at par with EN, NFPA and other International standards. </a:t>
            </a:r>
            <a:endParaRPr lang="en-GB" dirty="0">
              <a:solidFill>
                <a:srgbClr val="222222"/>
              </a:solidFill>
              <a:latin typeface="Times New Roman" panose="02020603050405020304" pitchFamily="18" charset="0"/>
              <a:cs typeface="Times New Roman" panose="02020603050405020304" pitchFamily="18" charset="0"/>
            </a:endParaRPr>
          </a:p>
          <a:p>
            <a:pPr algn="just" defTabSz="914336"/>
            <a:r>
              <a:rPr lang="en-GB" dirty="0">
                <a:solidFill>
                  <a:srgbClr val="222222"/>
                </a:solidFill>
                <a:latin typeface="Times New Roman" panose="02020603050405020304" pitchFamily="18" charset="0"/>
                <a:cs typeface="Times New Roman" panose="02020603050405020304" pitchFamily="18" charset="0"/>
              </a:rPr>
              <a:t>We are also e</a:t>
            </a:r>
            <a:r>
              <a:rPr lang="en-GB" b="1" dirty="0">
                <a:solidFill>
                  <a:srgbClr val="222222"/>
                </a:solidFill>
                <a:latin typeface="Times New Roman" panose="02020603050405020304" pitchFamily="18" charset="0"/>
                <a:cs typeface="Times New Roman" panose="02020603050405020304" pitchFamily="18" charset="0"/>
              </a:rPr>
              <a:t>xploring Fire Fighting Solutions with zero Global Warming Potential &amp; in Open Distribution Process from foreign OEMs under JV/ToT route f</a:t>
            </a:r>
            <a:r>
              <a:rPr lang="en-GB" dirty="0">
                <a:solidFill>
                  <a:srgbClr val="222222"/>
                </a:solidFill>
                <a:latin typeface="Times New Roman" panose="02020603050405020304" pitchFamily="18" charset="0"/>
                <a:cs typeface="Times New Roman" panose="02020603050405020304" pitchFamily="18" charset="0"/>
              </a:rPr>
              <a:t>or which manufacturing would be undertaken at Aligarh Defence Corridor.</a:t>
            </a:r>
          </a:p>
          <a:p>
            <a:pPr algn="just" defTabSz="914336"/>
            <a:endParaRPr lang="en-GB" dirty="0">
              <a:solidFill>
                <a:srgbClr val="222222"/>
              </a:solidFill>
              <a:latin typeface="Times New Roman" panose="02020603050405020304" pitchFamily="18" charset="0"/>
              <a:cs typeface="Times New Roman" panose="02020603050405020304" pitchFamily="18" charset="0"/>
            </a:endParaRPr>
          </a:p>
          <a:p>
            <a:pPr algn="just"/>
            <a:r>
              <a:rPr lang="en-GB" sz="1800" dirty="0">
                <a:latin typeface="Times New Roman" panose="02020603050405020304" pitchFamily="18" charset="0"/>
                <a:cs typeface="Times New Roman" panose="02020603050405020304" pitchFamily="18" charset="0"/>
              </a:rPr>
              <a:t>We require to advance our testing facility, machines and trainings at par with EN, NFPA and other International standards. we required fund for sample testing and for setting up advanced machines and tool room for developing spares, making Dies, procuring raw material, developing testing labs and training setups. </a:t>
            </a:r>
          </a:p>
          <a:p>
            <a:pPr algn="just" defTabSz="914336"/>
            <a:endParaRPr lang="en-GB" dirty="0">
              <a:solidFill>
                <a:srgbClr val="222222"/>
              </a:solidFill>
              <a:latin typeface="Times New Roman" panose="02020603050405020304" pitchFamily="18" charset="0"/>
              <a:cs typeface="Times New Roman" panose="02020603050405020304" pitchFamily="18" charset="0"/>
            </a:endParaRPr>
          </a:p>
          <a:p>
            <a:pPr defTabSz="914336"/>
            <a:endParaRPr lang="en-GB" sz="2399" dirty="0">
              <a:solidFill>
                <a:prstClr val="black"/>
              </a:solidFill>
              <a:latin typeface="Calibri"/>
            </a:endParaRPr>
          </a:p>
        </p:txBody>
      </p:sp>
    </p:spTree>
    <p:extLst>
      <p:ext uri="{BB962C8B-B14F-4D97-AF65-F5344CB8AC3E}">
        <p14:creationId xmlns:p14="http://schemas.microsoft.com/office/powerpoint/2010/main" val="329353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6309361" y="0"/>
            <a:ext cx="5882640"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extBox 2">
            <a:extLst>
              <a:ext uri="{FF2B5EF4-FFF2-40B4-BE49-F238E27FC236}">
                <a16:creationId xmlns:a16="http://schemas.microsoft.com/office/drawing/2014/main" id="{1FFCBA72-014F-97A1-6D03-1EF47F527F1B}"/>
              </a:ext>
            </a:extLst>
          </p:cNvPr>
          <p:cNvSpPr txBox="1"/>
          <p:nvPr/>
        </p:nvSpPr>
        <p:spPr>
          <a:xfrm>
            <a:off x="254259" y="169328"/>
            <a:ext cx="10510980" cy="1477328"/>
          </a:xfrm>
          <a:prstGeom prst="rect">
            <a:avLst/>
          </a:prstGeom>
          <a:noFill/>
        </p:spPr>
        <p:txBody>
          <a:bodyPr wrap="square" rtlCol="0">
            <a:spAutoFit/>
          </a:bodyPr>
          <a:lstStyle/>
          <a:p>
            <a:pPr algn="ctr"/>
            <a:r>
              <a:rPr lang="en-US" sz="1800" b="1" u="sng" spc="400" dirty="0">
                <a:latin typeface="Times New Roman" panose="02020603050405020304" pitchFamily="18" charset="0"/>
                <a:cs typeface="Times New Roman" panose="02020603050405020304" pitchFamily="18" charset="0"/>
              </a:rPr>
              <a:t>COMPANY PROFILE</a:t>
            </a:r>
          </a:p>
          <a:p>
            <a:pPr algn="just"/>
            <a:r>
              <a:rPr lang="en-US" sz="1800" b="1" spc="400" dirty="0">
                <a:latin typeface="Times New Roman" panose="02020603050405020304" pitchFamily="18" charset="0"/>
                <a:cs typeface="Times New Roman" panose="02020603050405020304" pitchFamily="18" charset="0"/>
              </a:rPr>
              <a:t>AFS established in October 2008, Delivery and learning Advanced Fire Safety, Rescue, Personal Protective and Disaster Management Equipment on a path of vocal for local with a mandate of “Atama Nir Bhar Bharat”</a:t>
            </a:r>
          </a:p>
        </p:txBody>
      </p:sp>
      <p:sp>
        <p:nvSpPr>
          <p:cNvPr id="4" name="Text Placeholder 6">
            <a:extLst>
              <a:ext uri="{FF2B5EF4-FFF2-40B4-BE49-F238E27FC236}">
                <a16:creationId xmlns:a16="http://schemas.microsoft.com/office/drawing/2014/main" id="{8BB69898-9AE2-8526-802C-1F3AECA3F629}"/>
              </a:ext>
            </a:extLst>
          </p:cNvPr>
          <p:cNvSpPr txBox="1">
            <a:spLocks/>
          </p:cNvSpPr>
          <p:nvPr/>
        </p:nvSpPr>
        <p:spPr>
          <a:xfrm>
            <a:off x="254259" y="2149258"/>
            <a:ext cx="3103493" cy="45394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lgn="ctr">
              <a:buFont typeface="Arial" panose="020B0604020202020204" pitchFamily="34" charset="0"/>
              <a:buNone/>
            </a:pPr>
            <a:r>
              <a:rPr lang="en-US" b="1" u="sng"/>
              <a:t>Infrastructure</a:t>
            </a:r>
          </a:p>
          <a:p>
            <a:pPr marL="169329" indent="0">
              <a:buFont typeface="Arial" panose="020B0604020202020204" pitchFamily="34" charset="0"/>
              <a:buNone/>
            </a:pPr>
            <a:r>
              <a:rPr lang="en-IN" sz="1333" b="1" u="sng"/>
              <a:t>Sales Office</a:t>
            </a:r>
            <a:r>
              <a:rPr lang="en-IN" sz="1333" b="1"/>
              <a:t>:  C24, Patparganj Industrial Area, Delhi 92</a:t>
            </a:r>
          </a:p>
          <a:p>
            <a:pPr marL="169329" indent="0">
              <a:buFont typeface="Arial" panose="020B0604020202020204" pitchFamily="34" charset="0"/>
              <a:buNone/>
            </a:pPr>
            <a:r>
              <a:rPr lang="en-IN" sz="1333" b="1" u="sng"/>
              <a:t>Works &amp; Reg. Office: Unit 1</a:t>
            </a:r>
          </a:p>
          <a:p>
            <a:pPr marL="169329" indent="0">
              <a:buFont typeface="Arial" panose="020B0604020202020204" pitchFamily="34" charset="0"/>
              <a:buNone/>
            </a:pPr>
            <a:r>
              <a:rPr lang="en-IN" sz="1333" b="1"/>
              <a:t>H 77, UPSIDC, MGR Industrial Area, Hapur, UP</a:t>
            </a:r>
          </a:p>
          <a:p>
            <a:pPr marL="169329" indent="0">
              <a:buFont typeface="Arial" panose="020B0604020202020204" pitchFamily="34" charset="0"/>
              <a:buNone/>
            </a:pPr>
            <a:r>
              <a:rPr lang="en-IN" sz="1333" b="1" u="sng"/>
              <a:t>Unit 2</a:t>
            </a:r>
          </a:p>
          <a:p>
            <a:pPr marL="169329" indent="0">
              <a:buFont typeface="Arial" panose="020B0604020202020204" pitchFamily="34" charset="0"/>
              <a:buNone/>
            </a:pPr>
            <a:r>
              <a:rPr lang="en-IN" sz="1333" b="1"/>
              <a:t>F720, UPSIDC, MGR Industrial Area, Hapur, UP</a:t>
            </a:r>
          </a:p>
          <a:p>
            <a:pPr marL="169329" indent="0">
              <a:buFont typeface="Arial" panose="020B0604020202020204" pitchFamily="34" charset="0"/>
              <a:buNone/>
            </a:pPr>
            <a:r>
              <a:rPr lang="en-IN" sz="1333" b="1" u="sng"/>
              <a:t>Unit 3 (Under Construction Planning)</a:t>
            </a:r>
          </a:p>
          <a:p>
            <a:pPr marL="169329" indent="0">
              <a:buFont typeface="Arial" panose="020B0604020202020204" pitchFamily="34" charset="0"/>
              <a:buNone/>
            </a:pPr>
            <a:r>
              <a:rPr lang="en-IN" sz="1333" b="1"/>
              <a:t>Plot No. 13, Aligarh Defence Corridor, UP</a:t>
            </a:r>
          </a:p>
          <a:p>
            <a:pPr marL="169329" indent="0">
              <a:buFont typeface="Arial" panose="020B0604020202020204" pitchFamily="34" charset="0"/>
              <a:buNone/>
            </a:pPr>
            <a:r>
              <a:rPr lang="en-IN" sz="1333" b="1" u="sng"/>
              <a:t>Group Corp. Office: (coming soon)</a:t>
            </a:r>
          </a:p>
          <a:p>
            <a:pPr marL="169329" indent="0">
              <a:buFont typeface="Arial" panose="020B0604020202020204" pitchFamily="34" charset="0"/>
              <a:buNone/>
            </a:pPr>
            <a:r>
              <a:rPr lang="en-IN" sz="1333" b="1"/>
              <a:t>At 1508, “The Iconic Corenthum” Tower, Sector62, Noida.</a:t>
            </a:r>
          </a:p>
          <a:p>
            <a:pPr marL="169329" indent="0">
              <a:buFont typeface="Arial" panose="020B0604020202020204" pitchFamily="34" charset="0"/>
              <a:buNone/>
            </a:pPr>
            <a:endParaRPr lang="en-IN" sz="1333" b="1">
              <a:solidFill>
                <a:schemeClr val="accent6"/>
              </a:solidFill>
            </a:endParaRPr>
          </a:p>
          <a:p>
            <a:pPr marL="169329" indent="0">
              <a:buFont typeface="Arial" panose="020B0604020202020204" pitchFamily="34" charset="0"/>
              <a:buNone/>
            </a:pPr>
            <a:endParaRPr lang="en-IN" dirty="0"/>
          </a:p>
        </p:txBody>
      </p:sp>
      <p:sp>
        <p:nvSpPr>
          <p:cNvPr id="5" name="Text Placeholder 7">
            <a:extLst>
              <a:ext uri="{FF2B5EF4-FFF2-40B4-BE49-F238E27FC236}">
                <a16:creationId xmlns:a16="http://schemas.microsoft.com/office/drawing/2014/main" id="{A0539686-3CCE-10EC-B9B6-D0A4F4EDFB14}"/>
              </a:ext>
            </a:extLst>
          </p:cNvPr>
          <p:cNvSpPr txBox="1">
            <a:spLocks/>
          </p:cNvSpPr>
          <p:nvPr/>
        </p:nvSpPr>
        <p:spPr>
          <a:xfrm>
            <a:off x="3896038" y="2149258"/>
            <a:ext cx="3009691" cy="52125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lgn="ctr">
              <a:buFont typeface="Arial" panose="020B0604020202020204" pitchFamily="34" charset="0"/>
              <a:buNone/>
            </a:pPr>
            <a:r>
              <a:rPr lang="en-US" b="1" u="sng" dirty="0"/>
              <a:t>Current Strength</a:t>
            </a:r>
          </a:p>
          <a:p>
            <a:pPr marL="169329" indent="0" algn="just">
              <a:buFont typeface="Arial" panose="020B0604020202020204" pitchFamily="34" charset="0"/>
              <a:buNone/>
            </a:pPr>
            <a:r>
              <a:rPr lang="en-US" sz="1333" b="1" dirty="0"/>
              <a:t>Manufacturing All types of ISI marked Portable Fire Extinguishers</a:t>
            </a:r>
          </a:p>
          <a:p>
            <a:pPr marL="169329" indent="0" algn="just">
              <a:buFont typeface="Arial" panose="020B0604020202020204" pitchFamily="34" charset="0"/>
              <a:buNone/>
            </a:pPr>
            <a:r>
              <a:rPr lang="en-US" sz="1333" b="1" dirty="0"/>
              <a:t>Indigenized manufacturing of Water mist portable, trolley and Vehicle mounted System</a:t>
            </a:r>
          </a:p>
          <a:p>
            <a:pPr marL="169329" indent="0" algn="just">
              <a:buFont typeface="Arial" panose="020B0604020202020204" pitchFamily="34" charset="0"/>
              <a:buNone/>
            </a:pPr>
            <a:r>
              <a:rPr lang="en-US" sz="1333" b="1" dirty="0"/>
              <a:t>Tube based Fire Suppression System and </a:t>
            </a:r>
            <a:r>
              <a:rPr lang="en-US" sz="1333" b="1" dirty="0" err="1"/>
              <a:t>watermist</a:t>
            </a:r>
            <a:r>
              <a:rPr lang="en-US" sz="1333" b="1" dirty="0"/>
              <a:t> Suppression System</a:t>
            </a:r>
          </a:p>
          <a:p>
            <a:pPr marL="169329" indent="0" algn="just">
              <a:buFont typeface="Arial" panose="020B0604020202020204" pitchFamily="34" charset="0"/>
              <a:buNone/>
            </a:pPr>
            <a:r>
              <a:rPr lang="en-US" sz="1333" b="1" dirty="0"/>
              <a:t>Manufacturing of Industrial Safety Garments, Fire Fighting </a:t>
            </a:r>
            <a:r>
              <a:rPr lang="en-US" sz="1333" b="1" dirty="0" err="1"/>
              <a:t>Dangri</a:t>
            </a:r>
            <a:r>
              <a:rPr lang="en-US" sz="1333" b="1" dirty="0"/>
              <a:t>, Fire Proximity Suits and Fire Fighting Suits</a:t>
            </a:r>
          </a:p>
          <a:p>
            <a:pPr marL="169329" indent="0" algn="just">
              <a:buFont typeface="Arial" panose="020B0604020202020204" pitchFamily="34" charset="0"/>
              <a:buNone/>
            </a:pPr>
            <a:r>
              <a:rPr lang="en-US" sz="1333" b="1" dirty="0"/>
              <a:t>Manufacturing of Breathing Apparatus,  B A Set Airline Trolley, ELSA and SCUBA(under planning)</a:t>
            </a:r>
          </a:p>
          <a:p>
            <a:pPr marL="169329" indent="0" algn="just">
              <a:buFont typeface="Arial" panose="020B0604020202020204" pitchFamily="34" charset="0"/>
              <a:buNone/>
            </a:pPr>
            <a:r>
              <a:rPr lang="en-US" sz="1333" b="1" dirty="0"/>
              <a:t>Having PESO approved Setup for Air Filling, Storage and Hydro Pressure Testing  of Air Cylinders used for SCBA/SCUBA/ELSA.</a:t>
            </a:r>
          </a:p>
          <a:p>
            <a:pPr marL="169329" indent="0">
              <a:buFont typeface="Arial" panose="020B0604020202020204" pitchFamily="34" charset="0"/>
              <a:buNone/>
            </a:pPr>
            <a:endParaRPr lang="en-US" b="1" dirty="0"/>
          </a:p>
          <a:p>
            <a:pPr marL="169329" indent="0">
              <a:buFont typeface="Arial" panose="020B0604020202020204" pitchFamily="34" charset="0"/>
              <a:buNone/>
            </a:pPr>
            <a:r>
              <a:rPr lang="en-US" b="1" dirty="0"/>
              <a:t> </a:t>
            </a:r>
            <a:endParaRPr lang="en-IN" b="1" dirty="0"/>
          </a:p>
        </p:txBody>
      </p:sp>
      <p:sp>
        <p:nvSpPr>
          <p:cNvPr id="6" name="Text Placeholder 8">
            <a:extLst>
              <a:ext uri="{FF2B5EF4-FFF2-40B4-BE49-F238E27FC236}">
                <a16:creationId xmlns:a16="http://schemas.microsoft.com/office/drawing/2014/main" id="{363ED3A5-3D2A-DC69-9925-689ADD852E14}"/>
              </a:ext>
            </a:extLst>
          </p:cNvPr>
          <p:cNvSpPr txBox="1">
            <a:spLocks/>
          </p:cNvSpPr>
          <p:nvPr/>
        </p:nvSpPr>
        <p:spPr>
          <a:xfrm>
            <a:off x="7444015" y="2130082"/>
            <a:ext cx="4075876" cy="46776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lgn="ctr">
              <a:buFont typeface="Arial" panose="020B0604020202020204" pitchFamily="34" charset="0"/>
              <a:buNone/>
            </a:pPr>
            <a:r>
              <a:rPr lang="en-US" b="1" u="sng" dirty="0" err="1"/>
              <a:t>Defence</a:t>
            </a:r>
            <a:r>
              <a:rPr lang="en-US" b="1" u="sng" dirty="0"/>
              <a:t> Corridor Projects Aligarh (under execution) </a:t>
            </a:r>
          </a:p>
          <a:p>
            <a:pPr marL="169329" indent="0" algn="just">
              <a:buFont typeface="Arial" panose="020B0604020202020204" pitchFamily="34" charset="0"/>
              <a:buNone/>
            </a:pPr>
            <a:r>
              <a:rPr lang="en-US" sz="1333" b="1" dirty="0"/>
              <a:t>Manufacturing of Container based Simulators for live Fire Training, fabrication of CFS and QRV.</a:t>
            </a:r>
          </a:p>
          <a:p>
            <a:pPr marL="169329" indent="0" algn="just">
              <a:buFont typeface="Arial" panose="020B0604020202020204" pitchFamily="34" charset="0"/>
              <a:buNone/>
            </a:pPr>
            <a:r>
              <a:rPr lang="en-US" sz="1333" b="1" dirty="0"/>
              <a:t>Instant Fire Detection and Suppression System (IFDSS) for Tanks, </a:t>
            </a:r>
            <a:r>
              <a:rPr lang="en-US" sz="1333" b="1" dirty="0" err="1"/>
              <a:t>Defence</a:t>
            </a:r>
            <a:r>
              <a:rPr lang="en-US" sz="1333" b="1" dirty="0"/>
              <a:t> Vehicles and other establishments</a:t>
            </a:r>
          </a:p>
          <a:p>
            <a:pPr marL="169329" indent="0" algn="just">
              <a:buFont typeface="Arial" panose="020B0604020202020204" pitchFamily="34" charset="0"/>
              <a:buNone/>
            </a:pPr>
            <a:r>
              <a:rPr lang="en-US" sz="1333" b="1" dirty="0"/>
              <a:t>Individual Under water Breathing Apparatus (IUWBA), SCUBA, SCBA and Fire Proximity Suits for </a:t>
            </a:r>
            <a:r>
              <a:rPr lang="en-US" sz="1333" b="1" dirty="0" err="1"/>
              <a:t>defence</a:t>
            </a:r>
            <a:r>
              <a:rPr lang="en-US" sz="1333" b="1" dirty="0"/>
              <a:t> applications</a:t>
            </a:r>
          </a:p>
          <a:p>
            <a:pPr marL="169329" indent="0" algn="just">
              <a:buFont typeface="Arial" panose="020B0604020202020204" pitchFamily="34" charset="0"/>
              <a:buNone/>
            </a:pPr>
            <a:r>
              <a:rPr lang="en-US" sz="1333" b="1" dirty="0"/>
              <a:t>Development of Advanced Tool Room for component used for SCBA, SCUBA, </a:t>
            </a:r>
            <a:r>
              <a:rPr lang="en-US" sz="1333" b="1" dirty="0" err="1"/>
              <a:t>Watermist</a:t>
            </a:r>
            <a:r>
              <a:rPr lang="en-US" sz="1333" b="1" dirty="0"/>
              <a:t> &amp; Clean agent Nozzles and other critical spares required for </a:t>
            </a:r>
            <a:r>
              <a:rPr lang="en-US" sz="1333" b="1" dirty="0" err="1"/>
              <a:t>defence</a:t>
            </a:r>
            <a:r>
              <a:rPr lang="en-US" sz="1333" b="1" dirty="0"/>
              <a:t> applications.</a:t>
            </a:r>
          </a:p>
          <a:p>
            <a:pPr marL="169329" indent="0" algn="just">
              <a:buFont typeface="Arial" panose="020B0604020202020204" pitchFamily="34" charset="0"/>
              <a:buNone/>
            </a:pPr>
            <a:r>
              <a:rPr lang="en-US" sz="1333" b="1" dirty="0"/>
              <a:t>Hitech state of art live fire fighting and skill development center</a:t>
            </a:r>
          </a:p>
          <a:p>
            <a:pPr marL="169329" indent="0">
              <a:buFont typeface="Arial" panose="020B0604020202020204" pitchFamily="34" charset="0"/>
              <a:buNone/>
            </a:pPr>
            <a:endParaRPr lang="en-IN" sz="1867" dirty="0"/>
          </a:p>
        </p:txBody>
      </p:sp>
    </p:spTree>
    <p:extLst>
      <p:ext uri="{BB962C8B-B14F-4D97-AF65-F5344CB8AC3E}">
        <p14:creationId xmlns:p14="http://schemas.microsoft.com/office/powerpoint/2010/main" val="364586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789611" y="0"/>
            <a:ext cx="10402389"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Google Shape;3841;p14">
            <a:extLst>
              <a:ext uri="{FF2B5EF4-FFF2-40B4-BE49-F238E27FC236}">
                <a16:creationId xmlns:a16="http://schemas.microsoft.com/office/drawing/2014/main" id="{17A9ECC4-9552-CAD3-C8C7-EA31B821F398}"/>
              </a:ext>
            </a:extLst>
          </p:cNvPr>
          <p:cNvSpPr txBox="1">
            <a:spLocks/>
          </p:cNvSpPr>
          <p:nvPr/>
        </p:nvSpPr>
        <p:spPr>
          <a:xfrm>
            <a:off x="91440" y="731216"/>
            <a:ext cx="10765239" cy="497285"/>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b="1" dirty="0">
                <a:latin typeface="Times New Roman" panose="02020603050405020304" pitchFamily="18" charset="0"/>
                <a:cs typeface="Times New Roman" panose="02020603050405020304" pitchFamily="18" charset="0"/>
              </a:rPr>
              <a:t>Our EXISTING Manufacturing Facilities</a:t>
            </a:r>
          </a:p>
        </p:txBody>
      </p:sp>
      <p:sp>
        <p:nvSpPr>
          <p:cNvPr id="4" name="Rectangle 3">
            <a:extLst>
              <a:ext uri="{FF2B5EF4-FFF2-40B4-BE49-F238E27FC236}">
                <a16:creationId xmlns:a16="http://schemas.microsoft.com/office/drawing/2014/main" id="{BA5243E0-F8D0-1498-0B73-3D970EC047F9}"/>
              </a:ext>
            </a:extLst>
          </p:cNvPr>
          <p:cNvSpPr/>
          <p:nvPr/>
        </p:nvSpPr>
        <p:spPr>
          <a:xfrm>
            <a:off x="91440" y="1858780"/>
            <a:ext cx="3048000" cy="2147805"/>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pic>
        <p:nvPicPr>
          <p:cNvPr id="5" name="Picture 4">
            <a:extLst>
              <a:ext uri="{FF2B5EF4-FFF2-40B4-BE49-F238E27FC236}">
                <a16:creationId xmlns:a16="http://schemas.microsoft.com/office/drawing/2014/main" id="{6737F879-FB17-5099-98D3-4F437CA86C69}"/>
              </a:ext>
            </a:extLst>
          </p:cNvPr>
          <p:cNvPicPr>
            <a:picLocks noChangeAspect="1"/>
          </p:cNvPicPr>
          <p:nvPr/>
        </p:nvPicPr>
        <p:blipFill rotWithShape="1">
          <a:blip r:embed="rId6"/>
          <a:srcRect l="-888" r="-1" b="26892"/>
          <a:stretch/>
        </p:blipFill>
        <p:spPr>
          <a:xfrm>
            <a:off x="3300185" y="1858779"/>
            <a:ext cx="3048000" cy="2147805"/>
          </a:xfrm>
          <a:prstGeom prst="rect">
            <a:avLst/>
          </a:prstGeom>
        </p:spPr>
      </p:pic>
      <p:sp>
        <p:nvSpPr>
          <p:cNvPr id="6" name="Rectangle 5">
            <a:extLst>
              <a:ext uri="{FF2B5EF4-FFF2-40B4-BE49-F238E27FC236}">
                <a16:creationId xmlns:a16="http://schemas.microsoft.com/office/drawing/2014/main" id="{99C30C94-0F12-05D5-CA57-BC0D4BD55CDF}"/>
              </a:ext>
            </a:extLst>
          </p:cNvPr>
          <p:cNvSpPr/>
          <p:nvPr/>
        </p:nvSpPr>
        <p:spPr>
          <a:xfrm>
            <a:off x="6508930" y="1858779"/>
            <a:ext cx="1622095" cy="2120941"/>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sp>
        <p:nvSpPr>
          <p:cNvPr id="8" name="Rectangle 7">
            <a:extLst>
              <a:ext uri="{FF2B5EF4-FFF2-40B4-BE49-F238E27FC236}">
                <a16:creationId xmlns:a16="http://schemas.microsoft.com/office/drawing/2014/main" id="{C4401B4A-07CB-147F-48A5-26B5EDA869EE}"/>
              </a:ext>
            </a:extLst>
          </p:cNvPr>
          <p:cNvSpPr/>
          <p:nvPr/>
        </p:nvSpPr>
        <p:spPr>
          <a:xfrm>
            <a:off x="8131025" y="1858778"/>
            <a:ext cx="1622095" cy="2120940"/>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dirty="0"/>
          </a:p>
        </p:txBody>
      </p:sp>
      <p:pic>
        <p:nvPicPr>
          <p:cNvPr id="10" name="Picture 9">
            <a:extLst>
              <a:ext uri="{FF2B5EF4-FFF2-40B4-BE49-F238E27FC236}">
                <a16:creationId xmlns:a16="http://schemas.microsoft.com/office/drawing/2014/main" id="{B4D17AF1-1452-8D70-4F92-426DDFC00C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9546" y="1858778"/>
            <a:ext cx="2174265" cy="2147805"/>
          </a:xfrm>
          <a:prstGeom prst="rect">
            <a:avLst/>
          </a:prstGeom>
        </p:spPr>
      </p:pic>
      <p:sp>
        <p:nvSpPr>
          <p:cNvPr id="11" name="Rectangle 10">
            <a:extLst>
              <a:ext uri="{FF2B5EF4-FFF2-40B4-BE49-F238E27FC236}">
                <a16:creationId xmlns:a16="http://schemas.microsoft.com/office/drawing/2014/main" id="{26DE2491-904B-2EF0-4B35-17E40690403D}"/>
              </a:ext>
            </a:extLst>
          </p:cNvPr>
          <p:cNvSpPr/>
          <p:nvPr/>
        </p:nvSpPr>
        <p:spPr>
          <a:xfrm>
            <a:off x="209005" y="4559366"/>
            <a:ext cx="1580606" cy="1567418"/>
          </a:xfrm>
          <a:prstGeom prst="rect">
            <a:avLst/>
          </a:prstGeom>
          <a:blipFill dpi="0" rotWithShape="1">
            <a:blip r:embed="rId10">
              <a:extLst>
                <a:ext uri="{28A0092B-C50C-407E-A947-70E740481C1C}">
                  <a14:useLocalDpi xmlns:a14="http://schemas.microsoft.com/office/drawing/2010/main" val="0"/>
                </a:ext>
              </a:extLst>
            </a:blip>
            <a:srcRect/>
            <a:stretch>
              <a:fillRect t="1" r="2536" b="-170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a:extLst>
              <a:ext uri="{FF2B5EF4-FFF2-40B4-BE49-F238E27FC236}">
                <a16:creationId xmlns:a16="http://schemas.microsoft.com/office/drawing/2014/main" id="{9BF81641-D542-B242-F80A-33B2717AD957}"/>
              </a:ext>
            </a:extLst>
          </p:cNvPr>
          <p:cNvPicPr>
            <a:picLocks noChangeAspect="1"/>
          </p:cNvPicPr>
          <p:nvPr/>
        </p:nvPicPr>
        <p:blipFill rotWithShape="1">
          <a:blip r:embed="rId11"/>
          <a:srcRect l="9079" t="14668" r="16250" b="20256"/>
          <a:stretch/>
        </p:blipFill>
        <p:spPr>
          <a:xfrm>
            <a:off x="2778124" y="4214810"/>
            <a:ext cx="5487481" cy="2233239"/>
          </a:xfrm>
          <a:prstGeom prst="rect">
            <a:avLst/>
          </a:prstGeom>
        </p:spPr>
      </p:pic>
      <p:sp>
        <p:nvSpPr>
          <p:cNvPr id="13" name="Rectangle 12">
            <a:extLst>
              <a:ext uri="{FF2B5EF4-FFF2-40B4-BE49-F238E27FC236}">
                <a16:creationId xmlns:a16="http://schemas.microsoft.com/office/drawing/2014/main" id="{0AE9C5B1-9EA4-7B4E-D064-5011809DF8E1}"/>
              </a:ext>
            </a:extLst>
          </p:cNvPr>
          <p:cNvSpPr/>
          <p:nvPr/>
        </p:nvSpPr>
        <p:spPr>
          <a:xfrm>
            <a:off x="8490858" y="4323618"/>
            <a:ext cx="3452954" cy="1827021"/>
          </a:xfrm>
          <a:prstGeom prst="rect">
            <a:avLst/>
          </a:prstGeom>
          <a:blipFill dpi="0" rotWithShape="1">
            <a:blip r:embed="rId1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2FCB4C8-853F-2A3F-3257-BF859C138B4C}"/>
              </a:ext>
            </a:extLst>
          </p:cNvPr>
          <p:cNvSpPr txBox="1"/>
          <p:nvPr/>
        </p:nvSpPr>
        <p:spPr>
          <a:xfrm>
            <a:off x="91440" y="4062008"/>
            <a:ext cx="3048000" cy="523220"/>
          </a:xfrm>
          <a:prstGeom prst="rect">
            <a:avLst/>
          </a:prstGeom>
          <a:noFill/>
        </p:spPr>
        <p:txBody>
          <a:bodyPr wrap="square">
            <a:spAutoFit/>
          </a:bodyPr>
          <a:lstStyle/>
          <a:p>
            <a:pPr marL="169329" marR="0" lvl="0" indent="0" algn="l" defTabSz="1219199" rtl="0" eaLnBrk="1" fontAlgn="auto" latinLnBrk="0" hangingPunct="1">
              <a:lnSpc>
                <a:spcPct val="100000"/>
              </a:lnSpc>
              <a:spcBef>
                <a:spcPts val="800"/>
              </a:spcBef>
              <a:spcAft>
                <a:spcPts val="0"/>
              </a:spcAft>
              <a:buClrTx/>
              <a:buSzPts val="1600"/>
              <a:buFont typeface="Arial" pitchFamily="34" charset="0"/>
              <a:buNone/>
              <a:tabLst/>
              <a:defRPr/>
            </a:pPr>
            <a:r>
              <a:rPr kumimoji="0" lang="en-IN"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H 77, UPSIDC, MGR Industrial Area, Hapur, UP</a:t>
            </a:r>
          </a:p>
        </p:txBody>
      </p:sp>
      <p:sp>
        <p:nvSpPr>
          <p:cNvPr id="15" name="TextBox 14">
            <a:extLst>
              <a:ext uri="{FF2B5EF4-FFF2-40B4-BE49-F238E27FC236}">
                <a16:creationId xmlns:a16="http://schemas.microsoft.com/office/drawing/2014/main" id="{938C5FC9-AA09-6B9C-6821-20171F6FAE38}"/>
              </a:ext>
            </a:extLst>
          </p:cNvPr>
          <p:cNvSpPr txBox="1"/>
          <p:nvPr/>
        </p:nvSpPr>
        <p:spPr>
          <a:xfrm>
            <a:off x="3102960" y="4012075"/>
            <a:ext cx="3303937" cy="523220"/>
          </a:xfrm>
          <a:prstGeom prst="rect">
            <a:avLst/>
          </a:prstGeom>
          <a:noFill/>
        </p:spPr>
        <p:txBody>
          <a:bodyPr wrap="square">
            <a:spAutoFit/>
          </a:bodyPr>
          <a:lstStyle/>
          <a:p>
            <a:pPr marL="169329" marR="0" lvl="0" indent="0" algn="l" defTabSz="1219199" rtl="0" eaLnBrk="1" fontAlgn="auto" latinLnBrk="0" hangingPunct="1">
              <a:lnSpc>
                <a:spcPct val="100000"/>
              </a:lnSpc>
              <a:spcBef>
                <a:spcPts val="800"/>
              </a:spcBef>
              <a:spcAft>
                <a:spcPts val="0"/>
              </a:spcAft>
              <a:buClrTx/>
              <a:buSzPts val="1600"/>
              <a:buFont typeface="Arial" pitchFamily="34" charset="0"/>
              <a:buNone/>
              <a:tabLst/>
              <a:defRPr/>
            </a:pPr>
            <a:r>
              <a:rPr kumimoji="0" lang="en-IN"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F720, UPSIDC, MGR Industrial Area, Hapur, UP</a:t>
            </a:r>
          </a:p>
        </p:txBody>
      </p:sp>
      <p:sp>
        <p:nvSpPr>
          <p:cNvPr id="16" name="TextBox 15">
            <a:extLst>
              <a:ext uri="{FF2B5EF4-FFF2-40B4-BE49-F238E27FC236}">
                <a16:creationId xmlns:a16="http://schemas.microsoft.com/office/drawing/2014/main" id="{B241B080-3728-732C-B4AA-FCE4106FEE58}"/>
              </a:ext>
            </a:extLst>
          </p:cNvPr>
          <p:cNvSpPr txBox="1"/>
          <p:nvPr/>
        </p:nvSpPr>
        <p:spPr>
          <a:xfrm>
            <a:off x="7172880" y="3979718"/>
            <a:ext cx="4491073" cy="307777"/>
          </a:xfrm>
          <a:prstGeom prst="rect">
            <a:avLst/>
          </a:prstGeom>
          <a:noFill/>
        </p:spPr>
        <p:txBody>
          <a:bodyPr wrap="square">
            <a:spAutoFit/>
          </a:bodyPr>
          <a:lstStyle/>
          <a:p>
            <a:pPr marL="169329" marR="0" lvl="0" indent="0" algn="l" defTabSz="1219199" rtl="0" eaLnBrk="1" fontAlgn="auto" latinLnBrk="0" hangingPunct="1">
              <a:lnSpc>
                <a:spcPct val="100000"/>
              </a:lnSpc>
              <a:spcBef>
                <a:spcPts val="800"/>
              </a:spcBef>
              <a:spcAft>
                <a:spcPts val="0"/>
              </a:spcAft>
              <a:buClrTx/>
              <a:buSzPts val="1600"/>
              <a:buFont typeface="Arial" pitchFamily="34" charset="0"/>
              <a:buNone/>
              <a:tabLst/>
              <a:defRPr/>
            </a:pPr>
            <a:r>
              <a:rPr kumimoji="0" lang="en-IN"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Plot No. 13, Aligarh Defence Corridor, UP</a:t>
            </a:r>
          </a:p>
        </p:txBody>
      </p:sp>
      <p:sp>
        <p:nvSpPr>
          <p:cNvPr id="17" name="TextBox 16">
            <a:extLst>
              <a:ext uri="{FF2B5EF4-FFF2-40B4-BE49-F238E27FC236}">
                <a16:creationId xmlns:a16="http://schemas.microsoft.com/office/drawing/2014/main" id="{716885BF-8FED-BCEE-7B1E-3E501CE4C155}"/>
              </a:ext>
            </a:extLst>
          </p:cNvPr>
          <p:cNvSpPr txBox="1"/>
          <p:nvPr/>
        </p:nvSpPr>
        <p:spPr>
          <a:xfrm>
            <a:off x="0" y="6150639"/>
            <a:ext cx="2403566" cy="738664"/>
          </a:xfrm>
          <a:prstGeom prst="rect">
            <a:avLst/>
          </a:prstGeom>
          <a:noFill/>
        </p:spPr>
        <p:txBody>
          <a:bodyPr wrap="square">
            <a:spAutoFit/>
          </a:bodyPr>
          <a:lstStyle/>
          <a:p>
            <a:r>
              <a:rPr kumimoji="0" lang="en-IN"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At 1508, 15</a:t>
            </a:r>
            <a:r>
              <a:rPr kumimoji="0" lang="en-IN" sz="1400" b="1" i="0" u="none" strike="noStrike" kern="1200" cap="none" spc="0" normalizeH="0" baseline="30000" noProof="0" dirty="0">
                <a:ln>
                  <a:noFill/>
                </a:ln>
                <a:effectLst/>
                <a:uLnTx/>
                <a:uFillTx/>
                <a:latin typeface="Times New Roman" panose="02020603050405020304" pitchFamily="18" charset="0"/>
                <a:cs typeface="Times New Roman" panose="02020603050405020304" pitchFamily="18" charset="0"/>
              </a:rPr>
              <a:t>th</a:t>
            </a:r>
            <a:r>
              <a:rPr kumimoji="0" lang="en-IN"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Floor "The Iconic Corenthum” Sector 62, Noida</a:t>
            </a:r>
            <a:endParaRPr lang="en-IN" sz="14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A889AC5-3C6C-F37E-4FFE-F89FD6DCF670}"/>
              </a:ext>
            </a:extLst>
          </p:cNvPr>
          <p:cNvSpPr txBox="1"/>
          <p:nvPr/>
        </p:nvSpPr>
        <p:spPr>
          <a:xfrm>
            <a:off x="3628261" y="6421758"/>
            <a:ext cx="4491073" cy="307777"/>
          </a:xfrm>
          <a:prstGeom prst="rect">
            <a:avLst/>
          </a:prstGeom>
          <a:noFill/>
        </p:spPr>
        <p:txBody>
          <a:bodyPr wrap="square">
            <a:spAutoFit/>
          </a:bodyPr>
          <a:lstStyle/>
          <a:p>
            <a:pPr marL="169329" marR="0" lvl="0" indent="0" algn="l" defTabSz="1219199" rtl="0" eaLnBrk="1" fontAlgn="auto" latinLnBrk="0" hangingPunct="1">
              <a:lnSpc>
                <a:spcPct val="100000"/>
              </a:lnSpc>
              <a:spcBef>
                <a:spcPts val="800"/>
              </a:spcBef>
              <a:spcAft>
                <a:spcPts val="0"/>
              </a:spcAft>
              <a:buClrTx/>
              <a:buSzPts val="1600"/>
              <a:buFont typeface="Arial" pitchFamily="34" charset="0"/>
              <a:buNone/>
              <a:tabLst/>
              <a:defRPr/>
            </a:pPr>
            <a:r>
              <a:rPr kumimoji="0" lang="en-IN"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Defence Corridor Aligarh Site Layout Plan</a:t>
            </a:r>
          </a:p>
        </p:txBody>
      </p:sp>
      <p:sp>
        <p:nvSpPr>
          <p:cNvPr id="19" name="TextBox 18">
            <a:extLst>
              <a:ext uri="{FF2B5EF4-FFF2-40B4-BE49-F238E27FC236}">
                <a16:creationId xmlns:a16="http://schemas.microsoft.com/office/drawing/2014/main" id="{CB58A19F-9865-132C-F173-3811FEC9719B}"/>
              </a:ext>
            </a:extLst>
          </p:cNvPr>
          <p:cNvSpPr txBox="1"/>
          <p:nvPr/>
        </p:nvSpPr>
        <p:spPr>
          <a:xfrm>
            <a:off x="8588700" y="6374119"/>
            <a:ext cx="3360726" cy="307777"/>
          </a:xfrm>
          <a:prstGeom prst="rect">
            <a:avLst/>
          </a:prstGeom>
          <a:noFill/>
        </p:spPr>
        <p:txBody>
          <a:bodyPr wrap="square">
            <a:spAutoFit/>
          </a:bodyPr>
          <a:lstStyle/>
          <a:p>
            <a:pPr marL="169329" marR="0" lvl="0" indent="0" algn="l" defTabSz="1219199" rtl="0" eaLnBrk="1" fontAlgn="auto" latinLnBrk="0" hangingPunct="1">
              <a:lnSpc>
                <a:spcPct val="100000"/>
              </a:lnSpc>
              <a:spcBef>
                <a:spcPts val="800"/>
              </a:spcBef>
              <a:spcAft>
                <a:spcPts val="0"/>
              </a:spcAft>
              <a:buClrTx/>
              <a:buSzPts val="1600"/>
              <a:buFont typeface="Arial" pitchFamily="34" charset="0"/>
              <a:buNone/>
              <a:tabLst/>
              <a:defRPr/>
            </a:pPr>
            <a:r>
              <a:rPr kumimoji="0" lang="en-IN"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Plot-13, Ongoing Construction Work</a:t>
            </a:r>
          </a:p>
        </p:txBody>
      </p:sp>
    </p:spTree>
    <p:extLst>
      <p:ext uri="{BB962C8B-B14F-4D97-AF65-F5344CB8AC3E}">
        <p14:creationId xmlns:p14="http://schemas.microsoft.com/office/powerpoint/2010/main" val="229342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1" y="0"/>
            <a:ext cx="12192001" cy="185878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765239" y="176104"/>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B6F22E81-3D0A-531A-5A92-1578553782D8}"/>
              </a:ext>
            </a:extLst>
          </p:cNvPr>
          <p:cNvSpPr txBox="1">
            <a:spLocks/>
          </p:cNvSpPr>
          <p:nvPr/>
        </p:nvSpPr>
        <p:spPr>
          <a:xfrm>
            <a:off x="353419" y="258990"/>
            <a:ext cx="10058400" cy="670400"/>
          </a:xfrm>
          <a:prstGeom prst="rect">
            <a:avLst/>
          </a:prstGeom>
        </p:spPr>
        <p:txBody>
          <a:bodyPr>
            <a:normAutofit fontScale="975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GB" sz="4000" b="1" dirty="0">
                <a:latin typeface="Times New Roman" panose="02020603050405020304" pitchFamily="18" charset="0"/>
                <a:cs typeface="Times New Roman" panose="02020603050405020304" pitchFamily="18" charset="0"/>
              </a:rPr>
              <a:t>Opportunities in SECTOR</a:t>
            </a:r>
            <a:endParaRPr lang="en-IN" sz="4000" b="1"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C0E9B493-8B30-B137-1560-6B992D28306A}"/>
              </a:ext>
            </a:extLst>
          </p:cNvPr>
          <p:cNvSpPr txBox="1">
            <a:spLocks/>
          </p:cNvSpPr>
          <p:nvPr/>
        </p:nvSpPr>
        <p:spPr>
          <a:xfrm>
            <a:off x="353419" y="1523412"/>
            <a:ext cx="10058400" cy="5472006"/>
          </a:xfrm>
          <a:prstGeom prst="rect">
            <a:avLst/>
          </a:prstGeom>
        </p:spPr>
        <p:txBody>
          <a:bodyPr>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GB" dirty="0">
                <a:latin typeface="Times New Roman" panose="02020603050405020304" pitchFamily="18" charset="0"/>
                <a:cs typeface="Times New Roman" panose="02020603050405020304" pitchFamily="18" charset="0"/>
              </a:rPr>
              <a:t>State Fire Services</a:t>
            </a:r>
          </a:p>
          <a:p>
            <a:r>
              <a:rPr lang="en-GB" dirty="0">
                <a:latin typeface="Times New Roman" panose="02020603050405020304" pitchFamily="18" charset="0"/>
                <a:cs typeface="Times New Roman" panose="02020603050405020304" pitchFamily="18" charset="0"/>
              </a:rPr>
              <a:t>NDRF and SDRF</a:t>
            </a:r>
          </a:p>
          <a:p>
            <a:r>
              <a:rPr lang="en-GB" dirty="0">
                <a:latin typeface="Times New Roman" panose="02020603050405020304" pitchFamily="18" charset="0"/>
                <a:cs typeface="Times New Roman" panose="02020603050405020304" pitchFamily="18" charset="0"/>
              </a:rPr>
              <a:t>All PSUs</a:t>
            </a:r>
          </a:p>
          <a:p>
            <a:r>
              <a:rPr lang="en-GB" dirty="0">
                <a:latin typeface="Times New Roman" panose="02020603050405020304" pitchFamily="18" charset="0"/>
                <a:cs typeface="Times New Roman" panose="02020603050405020304" pitchFamily="18" charset="0"/>
              </a:rPr>
              <a:t>Defence Services (Army, Navy, Air Force, Paramilitaries, Ordinance Factories and DRDO)</a:t>
            </a:r>
          </a:p>
          <a:p>
            <a:r>
              <a:rPr lang="en-GB" dirty="0">
                <a:latin typeface="Times New Roman" panose="02020603050405020304" pitchFamily="18" charset="0"/>
                <a:cs typeface="Times New Roman" panose="02020603050405020304" pitchFamily="18" charset="0"/>
              </a:rPr>
              <a:t>Civil Defence</a:t>
            </a:r>
          </a:p>
          <a:p>
            <a:r>
              <a:rPr lang="en-GB" dirty="0">
                <a:latin typeface="Times New Roman" panose="02020603050405020304" pitchFamily="18" charset="0"/>
                <a:cs typeface="Times New Roman" panose="02020603050405020304" pitchFamily="18" charset="0"/>
              </a:rPr>
              <a:t>Indian Railways and Metro Rail</a:t>
            </a:r>
          </a:p>
          <a:p>
            <a:r>
              <a:rPr lang="en-GB" dirty="0">
                <a:latin typeface="Times New Roman" panose="02020603050405020304" pitchFamily="18" charset="0"/>
                <a:cs typeface="Times New Roman" panose="02020603050405020304" pitchFamily="18" charset="0"/>
              </a:rPr>
              <a:t>Industrial, Institutional  Corporates</a:t>
            </a:r>
          </a:p>
          <a:p>
            <a:r>
              <a:rPr lang="en-GB" dirty="0">
                <a:latin typeface="Times New Roman" panose="02020603050405020304" pitchFamily="18" charset="0"/>
                <a:cs typeface="Times New Roman" panose="02020603050405020304" pitchFamily="18" charset="0"/>
              </a:rPr>
              <a:t>Infrastructure Developers</a:t>
            </a:r>
          </a:p>
          <a:p>
            <a:r>
              <a:rPr lang="en-GB" dirty="0">
                <a:latin typeface="Times New Roman" panose="02020603050405020304" pitchFamily="18" charset="0"/>
                <a:cs typeface="Times New Roman" panose="02020603050405020304" pitchFamily="18" charset="0"/>
              </a:rPr>
              <a:t>NHAI and other Transportation services</a:t>
            </a:r>
          </a:p>
          <a:p>
            <a:r>
              <a:rPr lang="en-GB" dirty="0">
                <a:latin typeface="Times New Roman" panose="02020603050405020304" pitchFamily="18" charset="0"/>
                <a:cs typeface="Times New Roman" panose="02020603050405020304" pitchFamily="18" charset="0"/>
              </a:rPr>
              <a:t>Municipal Corporation</a:t>
            </a:r>
          </a:p>
          <a:p>
            <a:r>
              <a:rPr lang="en-GB" dirty="0">
                <a:latin typeface="Times New Roman" panose="02020603050405020304" pitchFamily="18" charset="0"/>
                <a:cs typeface="Times New Roman" panose="02020603050405020304" pitchFamily="18" charset="0"/>
              </a:rPr>
              <a:t>AAI, Shipping, Ports, Refineries and etc</a:t>
            </a:r>
          </a:p>
          <a:p>
            <a:r>
              <a:rPr lang="en-GB" dirty="0">
                <a:latin typeface="Times New Roman" panose="02020603050405020304" pitchFamily="18" charset="0"/>
                <a:cs typeface="Times New Roman" panose="02020603050405020304" pitchFamily="18" charset="0"/>
              </a:rPr>
              <a:t>Pharmaceuticals and Automobiles and Fertilizers</a:t>
            </a:r>
          </a:p>
          <a:p>
            <a:r>
              <a:rPr lang="en-GB" dirty="0">
                <a:latin typeface="Times New Roman" panose="02020603050405020304" pitchFamily="18" charset="0"/>
                <a:cs typeface="Times New Roman" panose="02020603050405020304" pitchFamily="18" charset="0"/>
              </a:rPr>
              <a:t>NGOs</a:t>
            </a:r>
          </a:p>
          <a:p>
            <a:r>
              <a:rPr lang="en-GB" dirty="0">
                <a:latin typeface="Times New Roman" panose="02020603050405020304" pitchFamily="18" charset="0"/>
                <a:cs typeface="Times New Roman" panose="02020603050405020304" pitchFamily="18" charset="0"/>
              </a:rPr>
              <a:t>Exports</a:t>
            </a:r>
          </a:p>
          <a:p>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578128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1BC41-088D-C0A2-E192-CF564167841B}"/>
              </a:ext>
            </a:extLst>
          </p:cNvPr>
          <p:cNvSpPr/>
          <p:nvPr/>
        </p:nvSpPr>
        <p:spPr>
          <a:xfrm>
            <a:off x="8908870" y="-1"/>
            <a:ext cx="3283132" cy="171123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DFB0B1E-915B-F3AC-FEF3-CC917F9B6764}"/>
              </a:ext>
            </a:extLst>
          </p:cNvPr>
          <p:cNvSpPr/>
          <p:nvPr/>
        </p:nvSpPr>
        <p:spPr>
          <a:xfrm>
            <a:off x="10989500" y="22611"/>
            <a:ext cx="961211" cy="105239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51"/>
          </a:p>
        </p:txBody>
      </p:sp>
      <p:sp>
        <p:nvSpPr>
          <p:cNvPr id="3" name="Title 1">
            <a:extLst>
              <a:ext uri="{FF2B5EF4-FFF2-40B4-BE49-F238E27FC236}">
                <a16:creationId xmlns:a16="http://schemas.microsoft.com/office/drawing/2014/main" id="{28E45B1D-AD10-3C87-B396-1439F5A43EB5}"/>
              </a:ext>
            </a:extLst>
          </p:cNvPr>
          <p:cNvSpPr txBox="1">
            <a:spLocks/>
          </p:cNvSpPr>
          <p:nvPr/>
        </p:nvSpPr>
        <p:spPr>
          <a:xfrm>
            <a:off x="241289" y="0"/>
            <a:ext cx="10058400" cy="670400"/>
          </a:xfrm>
          <a:prstGeom prst="rect">
            <a:avLst/>
          </a:prstGeom>
        </p:spPr>
        <p:txBody>
          <a:bodyPr>
            <a:no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sz="4400" b="1" dirty="0">
                <a:latin typeface="Times New Roman" panose="02020603050405020304" pitchFamily="18" charset="0"/>
                <a:cs typeface="Times New Roman" panose="02020603050405020304" pitchFamily="18" charset="0"/>
              </a:rPr>
              <a:t>Solutions</a:t>
            </a:r>
          </a:p>
        </p:txBody>
      </p:sp>
      <p:sp>
        <p:nvSpPr>
          <p:cNvPr id="4" name="Content Placeholder 2">
            <a:extLst>
              <a:ext uri="{FF2B5EF4-FFF2-40B4-BE49-F238E27FC236}">
                <a16:creationId xmlns:a16="http://schemas.microsoft.com/office/drawing/2014/main" id="{FB79F868-B323-7A03-D89D-853069331B40}"/>
              </a:ext>
            </a:extLst>
          </p:cNvPr>
          <p:cNvSpPr txBox="1">
            <a:spLocks/>
          </p:cNvSpPr>
          <p:nvPr/>
        </p:nvSpPr>
        <p:spPr>
          <a:xfrm>
            <a:off x="0" y="693012"/>
            <a:ext cx="11090365" cy="5959257"/>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fontAlgn="base">
              <a:buNone/>
            </a:pPr>
            <a:r>
              <a:rPr lang="en-US" sz="1400" dirty="0">
                <a:solidFill>
                  <a:srgbClr val="C00000"/>
                </a:solidFill>
                <a:effectLst/>
                <a:latin typeface="Times New Roman" panose="02020603050405020304" pitchFamily="18" charset="0"/>
                <a:cs typeface="Times New Roman" panose="02020603050405020304" pitchFamily="18" charset="0"/>
              </a:rPr>
              <a:t>AFS</a:t>
            </a:r>
            <a:r>
              <a:rPr lang="en-US" sz="1400" dirty="0">
                <a:effectLst/>
                <a:latin typeface="Times New Roman" panose="02020603050405020304" pitchFamily="18" charset="0"/>
                <a:cs typeface="Times New Roman" panose="02020603050405020304" pitchFamily="18" charset="0"/>
              </a:rPr>
              <a:t> equipment are found useful from initial to ignition to critical stages of fire </a:t>
            </a:r>
            <a:r>
              <a:rPr lang="en-US" sz="1400" dirty="0">
                <a:latin typeface="Times New Roman" panose="02020603050405020304" pitchFamily="18" charset="0"/>
                <a:cs typeface="Times New Roman" panose="02020603050405020304" pitchFamily="18" charset="0"/>
              </a:rPr>
              <a:t>while </a:t>
            </a:r>
            <a:r>
              <a:rPr lang="en-US" sz="1400" dirty="0">
                <a:effectLst/>
                <a:latin typeface="Times New Roman" panose="02020603050405020304" pitchFamily="18" charset="0"/>
                <a:cs typeface="Times New Roman" panose="02020603050405020304" pitchFamily="18" charset="0"/>
              </a:rPr>
              <a:t>protecting people and property. During fire fighting and post Fire there are several evacuation and rescue operation done by untrained people and trained professionals. Fire-fighting and rescue systems may be divided into four main types:</a:t>
            </a:r>
          </a:p>
          <a:p>
            <a:pPr marL="457200" indent="-457200" fontAlgn="base">
              <a:buAutoNum type="arabicParenR"/>
            </a:pPr>
            <a:r>
              <a:rPr lang="en-US" sz="1400" dirty="0">
                <a:latin typeface="Times New Roman" panose="02020603050405020304" pitchFamily="18" charset="0"/>
                <a:cs typeface="Times New Roman" panose="02020603050405020304" pitchFamily="18" charset="0"/>
              </a:rPr>
              <a:t>Extinguishing (initial to ignition to critical stages of fire)</a:t>
            </a:r>
          </a:p>
          <a:p>
            <a:pPr marL="457200" indent="-457200" fontAlgn="base">
              <a:buAutoNum type="arabicParenR"/>
            </a:pPr>
            <a:r>
              <a:rPr lang="en-US" sz="1400" dirty="0">
                <a:effectLst/>
                <a:latin typeface="Times New Roman" panose="02020603050405020304" pitchFamily="18" charset="0"/>
                <a:cs typeface="Times New Roman" panose="02020603050405020304" pitchFamily="18" charset="0"/>
              </a:rPr>
              <a:t>Evacuation (use of respiratory and other rescue equipment to survive from smoke and fire)</a:t>
            </a:r>
          </a:p>
          <a:p>
            <a:pPr marL="457200" indent="-457200" fontAlgn="base">
              <a:buAutoNum type="arabicParenR"/>
            </a:pPr>
            <a:r>
              <a:rPr lang="en-US" sz="1400" dirty="0">
                <a:latin typeface="Times New Roman" panose="02020603050405020304" pitchFamily="18" charset="0"/>
                <a:cs typeface="Times New Roman" panose="02020603050405020304" pitchFamily="18" charset="0"/>
              </a:rPr>
              <a:t>Fire Fighting (Blazing stage where professional are required for fire fighting and rescue)</a:t>
            </a:r>
          </a:p>
          <a:p>
            <a:pPr marL="457200" indent="-457200" fontAlgn="base">
              <a:buAutoNum type="arabicParenR"/>
            </a:pPr>
            <a:r>
              <a:rPr lang="en-US" sz="1400" dirty="0">
                <a:effectLst/>
                <a:latin typeface="Times New Roman" panose="02020603050405020304" pitchFamily="18" charset="0"/>
                <a:cs typeface="Times New Roman" panose="02020603050405020304" pitchFamily="18" charset="0"/>
              </a:rPr>
              <a:t>Rescue operation (to save life, minimize damages and also useful in other natural and manmade disasters) </a:t>
            </a:r>
          </a:p>
          <a:p>
            <a:pPr marL="0" indent="0" fontAlgn="base">
              <a:buNone/>
            </a:pPr>
            <a:r>
              <a:rPr lang="en-US" sz="1400" dirty="0">
                <a:effectLst/>
                <a:latin typeface="Times New Roman" panose="02020603050405020304" pitchFamily="18" charset="0"/>
                <a:cs typeface="Times New Roman" panose="02020603050405020304" pitchFamily="18" charset="0"/>
              </a:rPr>
              <a:t>The Advanced Fire &amp; Safety with its team of engineers is highly experienced in designing fire-fighting and rescue systems. We offer adequate solutions and fire training for specific uses, in consideration of all safety requirements, technical know-how and the binding legal standards through following products:</a:t>
            </a:r>
          </a:p>
          <a:p>
            <a:pPr marL="457200" indent="-457200">
              <a:buAutoNum type="arabicParenR"/>
            </a:pPr>
            <a:r>
              <a:rPr lang="en-US" sz="1400" dirty="0">
                <a:effectLst/>
                <a:latin typeface="Times New Roman" panose="02020603050405020304" pitchFamily="18" charset="0"/>
                <a:cs typeface="Times New Roman" panose="02020603050405020304" pitchFamily="18" charset="0"/>
              </a:rPr>
              <a:t>Conventional Fire Extinguishers</a:t>
            </a:r>
          </a:p>
          <a:p>
            <a:pPr marL="457200" indent="-457200">
              <a:buAutoNum type="arabicParenR"/>
            </a:pPr>
            <a:r>
              <a:rPr lang="en-US" sz="1400" dirty="0">
                <a:latin typeface="Times New Roman" panose="02020603050405020304" pitchFamily="18" charset="0"/>
                <a:cs typeface="Times New Roman" panose="02020603050405020304" pitchFamily="18" charset="0"/>
              </a:rPr>
              <a:t>Watermist Portable, Backpack, Trolley, Bike and QRV System(Quick Response Vehicle)</a:t>
            </a:r>
          </a:p>
          <a:p>
            <a:pPr marL="457200" indent="-457200">
              <a:buAutoNum type="arabicParenR"/>
            </a:pPr>
            <a:r>
              <a:rPr lang="en-GB" sz="1400" dirty="0">
                <a:latin typeface="Times New Roman" panose="02020603050405020304" pitchFamily="18" charset="0"/>
                <a:cs typeface="Times New Roman" panose="02020603050405020304" pitchFamily="18" charset="0"/>
              </a:rPr>
              <a:t>Clean Agent based Stickers, Cord and DLP (Direct Low-Pressure System)</a:t>
            </a:r>
          </a:p>
          <a:p>
            <a:pPr marL="457200" indent="-457200">
              <a:buAutoNum type="arabicParenR"/>
            </a:pPr>
            <a:r>
              <a:rPr lang="en-GB" sz="1400" dirty="0">
                <a:latin typeface="Times New Roman" panose="02020603050405020304" pitchFamily="18" charset="0"/>
                <a:cs typeface="Times New Roman" panose="02020603050405020304" pitchFamily="18" charset="0"/>
              </a:rPr>
              <a:t>Fire Extinguishing Agents (Powders, Foams and Clean Agents)</a:t>
            </a:r>
          </a:p>
          <a:p>
            <a:pPr marL="457200" indent="-457200">
              <a:buAutoNum type="arabicParenR"/>
            </a:pPr>
            <a:r>
              <a:rPr lang="en-GB" sz="1400" dirty="0">
                <a:latin typeface="Times New Roman" panose="02020603050405020304" pitchFamily="18" charset="0"/>
                <a:cs typeface="Times New Roman" panose="02020603050405020304" pitchFamily="18" charset="0"/>
              </a:rPr>
              <a:t>ELSA, SCBA, TABA, SCUBA and Fire Proximity Suits (respiratory and PPE Products)</a:t>
            </a:r>
          </a:p>
          <a:p>
            <a:pPr marL="457200" indent="-457200">
              <a:buAutoNum type="arabicParenR"/>
            </a:pPr>
            <a:r>
              <a:rPr lang="en-GB" sz="1400" dirty="0">
                <a:latin typeface="Times New Roman" panose="02020603050405020304" pitchFamily="18" charset="0"/>
                <a:cs typeface="Times New Roman" panose="02020603050405020304" pitchFamily="18" charset="0"/>
              </a:rPr>
              <a:t>Fire Fighting and Disaster rescue Vehicles</a:t>
            </a:r>
          </a:p>
          <a:p>
            <a:pPr marL="457200" indent="-457200">
              <a:buAutoNum type="arabicParenR"/>
            </a:pPr>
            <a:r>
              <a:rPr lang="en-GB" sz="1400" dirty="0">
                <a:latin typeface="Times New Roman" panose="02020603050405020304" pitchFamily="18" charset="0"/>
                <a:cs typeface="Times New Roman" panose="02020603050405020304" pitchFamily="18" charset="0"/>
              </a:rPr>
              <a:t>Fire other Disaster rescue tools</a:t>
            </a:r>
          </a:p>
          <a:p>
            <a:pPr marL="457200" indent="-457200">
              <a:buAutoNum type="arabicParenR"/>
            </a:pPr>
            <a:r>
              <a:rPr lang="en-GB" sz="1400" dirty="0">
                <a:latin typeface="Times New Roman" panose="02020603050405020304" pitchFamily="18" charset="0"/>
                <a:cs typeface="Times New Roman" panose="02020603050405020304" pitchFamily="18" charset="0"/>
              </a:rPr>
              <a:t>Breathing Air Gallery and Container Based Fire Training Simulators </a:t>
            </a:r>
          </a:p>
          <a:p>
            <a:pPr marL="457200" indent="-457200">
              <a:buAutoNum type="arabicParenR"/>
            </a:pPr>
            <a:r>
              <a:rPr lang="en-GB" sz="1400" dirty="0">
                <a:latin typeface="Times New Roman" panose="02020603050405020304" pitchFamily="18" charset="0"/>
                <a:cs typeface="Times New Roman" panose="02020603050405020304" pitchFamily="18" charset="0"/>
              </a:rPr>
              <a:t>Machine and tool room to develop all critical fire fighting spares and accessories to be self reliant.</a:t>
            </a:r>
          </a:p>
          <a:p>
            <a:endParaRPr lang="en-GB" dirty="0"/>
          </a:p>
        </p:txBody>
      </p:sp>
    </p:spTree>
    <p:extLst>
      <p:ext uri="{BB962C8B-B14F-4D97-AF65-F5344CB8AC3E}">
        <p14:creationId xmlns:p14="http://schemas.microsoft.com/office/powerpoint/2010/main" val="1042126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4610</Words>
  <Application>Microsoft Office PowerPoint</Application>
  <PresentationFormat>Widescreen</PresentationFormat>
  <Paragraphs>439</Paragraphs>
  <Slides>37</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Arial</vt:lpstr>
      <vt:lpstr>Arial</vt:lpstr>
      <vt:lpstr>Calibri</vt:lpstr>
      <vt:lpstr>Calibri Light</vt:lpstr>
      <vt:lpstr>Constantia</vt:lpstr>
      <vt:lpstr>Dosis ExtraLight</vt:lpstr>
      <vt:lpstr>Garamond</vt:lpstr>
      <vt:lpstr>Open Sans</vt:lpstr>
      <vt:lpstr>Palatino Linotype</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Singh</dc:creator>
  <cp:lastModifiedBy>Ankit Singh</cp:lastModifiedBy>
  <cp:revision>11</cp:revision>
  <dcterms:created xsi:type="dcterms:W3CDTF">2022-12-17T10:28:28Z</dcterms:created>
  <dcterms:modified xsi:type="dcterms:W3CDTF">2023-02-18T11:16:57Z</dcterms:modified>
</cp:coreProperties>
</file>